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93" r:id="rId4"/>
    <p:sldId id="258" r:id="rId5"/>
    <p:sldId id="265" r:id="rId6"/>
    <p:sldId id="259" r:id="rId7"/>
    <p:sldId id="264" r:id="rId8"/>
    <p:sldId id="268" r:id="rId9"/>
    <p:sldId id="289" r:id="rId10"/>
    <p:sldId id="260" r:id="rId11"/>
    <p:sldId id="261" r:id="rId12"/>
    <p:sldId id="262" r:id="rId13"/>
    <p:sldId id="263" r:id="rId14"/>
    <p:sldId id="294" r:id="rId15"/>
    <p:sldId id="290" r:id="rId16"/>
    <p:sldId id="266" r:id="rId17"/>
    <p:sldId id="267" r:id="rId18"/>
    <p:sldId id="269" r:id="rId19"/>
    <p:sldId id="270" r:id="rId20"/>
    <p:sldId id="271" r:id="rId21"/>
    <p:sldId id="301" r:id="rId22"/>
    <p:sldId id="291" r:id="rId23"/>
    <p:sldId id="272" r:id="rId24"/>
    <p:sldId id="273" r:id="rId25"/>
    <p:sldId id="292" r:id="rId26"/>
    <p:sldId id="302" r:id="rId27"/>
    <p:sldId id="274" r:id="rId28"/>
    <p:sldId id="275" r:id="rId29"/>
    <p:sldId id="276" r:id="rId30"/>
    <p:sldId id="277" r:id="rId31"/>
    <p:sldId id="278" r:id="rId32"/>
    <p:sldId id="279" r:id="rId33"/>
    <p:sldId id="280" r:id="rId34"/>
    <p:sldId id="281" r:id="rId35"/>
    <p:sldId id="285" r:id="rId36"/>
    <p:sldId id="283" r:id="rId37"/>
    <p:sldId id="282" r:id="rId38"/>
    <p:sldId id="286" r:id="rId39"/>
    <p:sldId id="303" r:id="rId40"/>
    <p:sldId id="295" r:id="rId41"/>
    <p:sldId id="299" r:id="rId42"/>
    <p:sldId id="297" r:id="rId43"/>
    <p:sldId id="298" r:id="rId44"/>
    <p:sldId id="300" r:id="rId45"/>
    <p:sldId id="304" r:id="rId46"/>
    <p:sldId id="305" r:id="rId47"/>
    <p:sldId id="306" r:id="rId48"/>
    <p:sldId id="287" r:id="rId49"/>
    <p:sldId id="307"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00FF"/>
    <a:srgbClr val="111111"/>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A7A1C9ED-D226-4E8A-A979-C02D451C802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34F1A6-8A92-4CB4-AC77-8404FB33968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74B0B9-D5FA-4F2F-84D0-BBEFC56955C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7E4F8E0C-57CA-4BB3-8EE4-A40A7669C7B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72CFDCE-779A-4B2C-A8B3-5D2CCE3553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025947-714F-45B9-8624-51E1771B391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A9E119-635A-4A7A-A867-F40395D21B6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69A1C4C-7C65-4EA2-96B6-91A58F61282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35B3D79-4B3E-49E7-99C4-C53348C4BD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E47FA96-B783-46A0-8BBC-AD551BEC6AE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2440A03-8B22-4804-B458-521E3319A7A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E06E13E-E055-4176-BB66-5FBC9BB39AF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88C0FAE-EB4C-4B84-89B9-5F1C2630D2BB}"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4C2C08C6-A88A-44A6-9D9A-16147446D14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av.rds.yahoo.com/_ylt=A0Je5XMpIqpEhp8A_2NvCqMX;_ylu=X3oDMTBvMmFkM29rBHBndANhdl9pbWdfcmVzdWx0BHNlYwNzcg--/SIG=120b0gu1c/EXP=1152086953/**http:/mirrors.meepzorp.com/ebay/fetal-skul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36713"/>
            <a:ext cx="7772400" cy="1008112"/>
          </a:xfrm>
        </p:spPr>
        <p:txBody>
          <a:bodyPr>
            <a:normAutofit/>
          </a:bodyPr>
          <a:lstStyle/>
          <a:p>
            <a:pPr fontAlgn="auto">
              <a:spcAft>
                <a:spcPts val="0"/>
              </a:spcAft>
              <a:defRPr/>
            </a:pPr>
            <a:r>
              <a:rPr lang="en-US" sz="6000" dirty="0" smtClean="0">
                <a:latin typeface="Algerian" panose="04020705040A02060702" pitchFamily="82" charset="0"/>
              </a:rPr>
              <a:t>FETAL SKULL</a:t>
            </a:r>
          </a:p>
        </p:txBody>
      </p:sp>
      <p:sp>
        <p:nvSpPr>
          <p:cNvPr id="6" name="Subtitle 5"/>
          <p:cNvSpPr>
            <a:spLocks noGrp="1"/>
          </p:cNvSpPr>
          <p:nvPr>
            <p:ph type="subTitle" idx="1"/>
          </p:nvPr>
        </p:nvSpPr>
        <p:spPr>
          <a:xfrm>
            <a:off x="323528" y="4077072"/>
            <a:ext cx="4032448" cy="2088232"/>
          </a:xfrm>
        </p:spPr>
        <p:txBody>
          <a:bodyPr>
            <a:noAutofit/>
          </a:bodyPr>
          <a:lstStyle/>
          <a:p>
            <a:pPr algn="l"/>
            <a:r>
              <a:rPr lang="en-US" sz="1400" b="1" dirty="0">
                <a:solidFill>
                  <a:schemeClr val="accent3"/>
                </a:solidFill>
                <a:latin typeface="MingLiU-ExtB" panose="02020500000000000000" pitchFamily="18" charset="-120"/>
                <a:ea typeface="MingLiU-ExtB" panose="02020500000000000000" pitchFamily="18" charset="-120"/>
              </a:rPr>
              <a:t>DR. L. GIRIJA. </a:t>
            </a:r>
            <a:r>
              <a:rPr lang="en-US" sz="1400" b="1" dirty="0" smtClean="0">
                <a:solidFill>
                  <a:schemeClr val="accent3"/>
                </a:solidFill>
                <a:latin typeface="MingLiU-ExtB" panose="02020500000000000000" pitchFamily="18" charset="-120"/>
                <a:ea typeface="MingLiU-ExtB" panose="02020500000000000000" pitchFamily="18" charset="-120"/>
              </a:rPr>
              <a:t>M.D. </a:t>
            </a:r>
            <a:r>
              <a:rPr lang="en-US" sz="1400" b="1" dirty="0">
                <a:solidFill>
                  <a:schemeClr val="accent3"/>
                </a:solidFill>
                <a:latin typeface="MingLiU-ExtB" panose="02020500000000000000" pitchFamily="18" charset="-120"/>
                <a:ea typeface="MingLiU-ExtB" panose="02020500000000000000" pitchFamily="18" charset="-120"/>
              </a:rPr>
              <a:t>(</a:t>
            </a:r>
            <a:r>
              <a:rPr lang="en-US" sz="1400" b="1" dirty="0" err="1">
                <a:solidFill>
                  <a:schemeClr val="accent3"/>
                </a:solidFill>
                <a:latin typeface="MingLiU-ExtB" panose="02020500000000000000" pitchFamily="18" charset="-120"/>
                <a:ea typeface="MingLiU-ExtB" panose="02020500000000000000" pitchFamily="18" charset="-120"/>
              </a:rPr>
              <a:t>Hom</a:t>
            </a:r>
            <a:r>
              <a:rPr lang="en-US" sz="1400" b="1" dirty="0">
                <a:solidFill>
                  <a:schemeClr val="accent3"/>
                </a:solidFill>
                <a:latin typeface="MingLiU-ExtB" panose="02020500000000000000" pitchFamily="18" charset="-120"/>
                <a:ea typeface="MingLiU-ExtB" panose="02020500000000000000" pitchFamily="18" charset="-120"/>
              </a:rPr>
              <a:t>.), </a:t>
            </a:r>
          </a:p>
          <a:p>
            <a:pPr algn="l"/>
            <a:r>
              <a:rPr lang="en-US" sz="1400" b="1" dirty="0">
                <a:solidFill>
                  <a:schemeClr val="accent3"/>
                </a:solidFill>
                <a:latin typeface="MingLiU-ExtB" panose="02020500000000000000" pitchFamily="18" charset="-120"/>
                <a:ea typeface="MingLiU-ExtB" panose="02020500000000000000" pitchFamily="18" charset="-120"/>
              </a:rPr>
              <a:t>Associate professor,</a:t>
            </a:r>
          </a:p>
          <a:p>
            <a:pPr algn="l"/>
            <a:r>
              <a:rPr lang="en-US" sz="1400" b="1" dirty="0">
                <a:solidFill>
                  <a:schemeClr val="accent3"/>
                </a:solidFill>
                <a:latin typeface="MingLiU-ExtB" panose="02020500000000000000" pitchFamily="18" charset="-120"/>
                <a:ea typeface="MingLiU-ExtB" panose="02020500000000000000" pitchFamily="18" charset="-120"/>
              </a:rPr>
              <a:t>DEPARTMENT OF GYNAECOLOGY AND OBSTETRICS,</a:t>
            </a:r>
          </a:p>
          <a:p>
            <a:pPr algn="l"/>
            <a:r>
              <a:rPr lang="en-US" sz="1400" b="1" dirty="0">
                <a:solidFill>
                  <a:schemeClr val="accent3"/>
                </a:solidFill>
                <a:latin typeface="MingLiU-ExtB" panose="02020500000000000000" pitchFamily="18" charset="-120"/>
                <a:ea typeface="MingLiU-ExtB" panose="02020500000000000000" pitchFamily="18" charset="-120"/>
              </a:rPr>
              <a:t>SARADA KRISHNA HOMOEOPATHIC MEDICAL COLLEGE,</a:t>
            </a:r>
          </a:p>
          <a:p>
            <a:pPr algn="l"/>
            <a:r>
              <a:rPr lang="en-US" sz="1400" b="1" dirty="0" smtClean="0">
                <a:solidFill>
                  <a:schemeClr val="accent3"/>
                </a:solidFill>
                <a:latin typeface="MingLiU-ExtB" panose="02020500000000000000" pitchFamily="18" charset="-120"/>
                <a:ea typeface="MingLiU-ExtB" panose="02020500000000000000" pitchFamily="18" charset="-120"/>
              </a:rPr>
              <a:t>KULASEKHARAM</a:t>
            </a:r>
            <a:endParaRPr lang="en-US" sz="1400" b="1" dirty="0">
              <a:solidFill>
                <a:schemeClr val="accent3"/>
              </a:solidFill>
              <a:latin typeface="MingLiU-ExtB" panose="02020500000000000000" pitchFamily="18" charset="-120"/>
              <a:ea typeface="MingLiU-ExtB" panose="02020500000000000000" pitchFamily="18" charset="-120"/>
            </a:endParaRPr>
          </a:p>
          <a:p>
            <a:pPr fontAlgn="auto">
              <a:spcAft>
                <a:spcPts val="0"/>
              </a:spcAft>
              <a:buFont typeface="Wingdings 2"/>
              <a:buNone/>
              <a:defRPr/>
            </a:pP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785813" y="785813"/>
            <a:ext cx="7912100" cy="3000375"/>
          </a:xfrm>
        </p:spPr>
        <p:txBody>
          <a:bodyPr>
            <a:normAutofit lnSpcReduction="10000"/>
          </a:bodyPr>
          <a:lstStyle/>
          <a:p>
            <a:pPr marL="265176" indent="-265176" fontAlgn="auto">
              <a:spcAft>
                <a:spcPts val="0"/>
              </a:spcAft>
              <a:buFontTx/>
              <a:buNone/>
              <a:defRPr/>
            </a:pPr>
            <a:r>
              <a:rPr lang="en-US" dirty="0" smtClean="0"/>
              <a:t>VERTEX is a diamond shaped area between the anterior &amp; posterior </a:t>
            </a:r>
            <a:r>
              <a:rPr lang="en-US" dirty="0" err="1" smtClean="0"/>
              <a:t>fontenelles</a:t>
            </a:r>
            <a:r>
              <a:rPr lang="en-US" dirty="0" smtClean="0"/>
              <a:t> &amp; the parietal eminences.</a:t>
            </a:r>
          </a:p>
          <a:p>
            <a:pPr marL="265176" indent="-265176" fontAlgn="auto">
              <a:spcAft>
                <a:spcPts val="0"/>
              </a:spcAft>
              <a:buFontTx/>
              <a:buNone/>
              <a:defRPr/>
            </a:pPr>
            <a:r>
              <a:rPr lang="en-US" dirty="0" smtClean="0"/>
              <a:t>Boundaries</a:t>
            </a:r>
          </a:p>
          <a:p>
            <a:pPr marL="548640" lvl="1" indent="-201168" fontAlgn="auto">
              <a:spcAft>
                <a:spcPts val="0"/>
              </a:spcAft>
              <a:buFontTx/>
              <a:buNone/>
              <a:defRPr/>
            </a:pPr>
            <a:r>
              <a:rPr lang="en-US" dirty="0" smtClean="0"/>
              <a:t>Ant – </a:t>
            </a:r>
            <a:r>
              <a:rPr lang="en-US" dirty="0" err="1" smtClean="0"/>
              <a:t>bregma</a:t>
            </a:r>
            <a:r>
              <a:rPr lang="en-US" dirty="0" smtClean="0"/>
              <a:t> &amp; coronal sutures</a:t>
            </a:r>
          </a:p>
          <a:p>
            <a:pPr marL="548640" lvl="1" indent="-201168" fontAlgn="auto">
              <a:spcAft>
                <a:spcPts val="0"/>
              </a:spcAft>
              <a:buFontTx/>
              <a:buNone/>
              <a:defRPr/>
            </a:pPr>
            <a:r>
              <a:rPr lang="en-US" dirty="0" smtClean="0"/>
              <a:t>Post – post </a:t>
            </a:r>
            <a:r>
              <a:rPr lang="en-US" dirty="0" err="1" smtClean="0"/>
              <a:t>fontenel</a:t>
            </a:r>
            <a:r>
              <a:rPr lang="en-US" dirty="0" smtClean="0"/>
              <a:t> &amp; </a:t>
            </a:r>
            <a:r>
              <a:rPr lang="en-US" dirty="0" err="1" smtClean="0"/>
              <a:t>Lambdoid</a:t>
            </a:r>
            <a:r>
              <a:rPr lang="en-US" dirty="0" smtClean="0"/>
              <a:t> sutures</a:t>
            </a:r>
          </a:p>
          <a:p>
            <a:pPr marL="548640" lvl="1" indent="-201168" fontAlgn="auto">
              <a:spcAft>
                <a:spcPts val="0"/>
              </a:spcAft>
              <a:buFontTx/>
              <a:buNone/>
              <a:defRPr/>
            </a:pPr>
            <a:r>
              <a:rPr lang="en-US" dirty="0" smtClean="0"/>
              <a:t>Lat  -  arbitrary lines through parietal bones.</a:t>
            </a:r>
          </a:p>
        </p:txBody>
      </p:sp>
      <p:pic>
        <p:nvPicPr>
          <p:cNvPr id="12291" name="Picture 6" descr="skull"/>
          <p:cNvPicPr>
            <a:picLocks noChangeAspect="1" noChangeArrowheads="1"/>
          </p:cNvPicPr>
          <p:nvPr/>
        </p:nvPicPr>
        <p:blipFill>
          <a:blip r:embed="rId2"/>
          <a:srcRect/>
          <a:stretch>
            <a:fillRect/>
          </a:stretch>
        </p:blipFill>
        <p:spPr bwMode="auto">
          <a:xfrm>
            <a:off x="2500298" y="3714752"/>
            <a:ext cx="3851275" cy="287972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2357438" y="1714500"/>
            <a:ext cx="6340475" cy="3071813"/>
          </a:xfrm>
        </p:spPr>
        <p:txBody>
          <a:bodyPr/>
          <a:lstStyle/>
          <a:p>
            <a:pPr>
              <a:buFontTx/>
              <a:buNone/>
            </a:pPr>
            <a:r>
              <a:rPr lang="en-US" smtClean="0"/>
              <a:t>  BROW  lies between anterior fontanelle</a:t>
            </a:r>
          </a:p>
          <a:p>
            <a:pPr>
              <a:buFontTx/>
              <a:buNone/>
            </a:pPr>
            <a:r>
              <a:rPr lang="en-US" smtClean="0"/>
              <a:t>  [bregma] &amp; coronal sutures till root of nose</a:t>
            </a:r>
          </a:p>
          <a:p>
            <a:pPr>
              <a:buFontTx/>
              <a:buNone/>
            </a:pPr>
            <a:r>
              <a:rPr lang="en-US" smtClean="0"/>
              <a:t>  &amp; supra orbital ridges</a:t>
            </a:r>
          </a:p>
        </p:txBody>
      </p:sp>
      <p:pic>
        <p:nvPicPr>
          <p:cNvPr id="13315" name="Picture 4" descr="A25_l.jpg"/>
          <p:cNvPicPr>
            <a:picLocks noChangeAspect="1" noChangeArrowheads="1"/>
          </p:cNvPicPr>
          <p:nvPr/>
        </p:nvPicPr>
        <p:blipFill>
          <a:blip r:embed="rId2"/>
          <a:srcRect/>
          <a:stretch>
            <a:fillRect/>
          </a:stretch>
        </p:blipFill>
        <p:spPr bwMode="auto">
          <a:xfrm>
            <a:off x="428596" y="3071810"/>
            <a:ext cx="2263775" cy="300672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9" name="Picture 4" descr="skull"/>
          <p:cNvPicPr>
            <a:picLocks noGrp="1" noChangeAspect="1" noChangeArrowheads="1"/>
          </p:cNvPicPr>
          <p:nvPr>
            <p:ph type="title"/>
          </p:nvPr>
        </p:nvPicPr>
        <p:blipFill>
          <a:blip r:embed="rId2"/>
          <a:stretch>
            <a:fillRect/>
          </a:stretch>
        </p:blipFill>
        <p:spPr>
          <a:xfrm>
            <a:off x="3893344" y="4983163"/>
            <a:ext cx="1403349" cy="10525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4338" name="Rectangle 3"/>
          <p:cNvSpPr>
            <a:spLocks noGrp="1" noChangeArrowheads="1"/>
          </p:cNvSpPr>
          <p:nvPr>
            <p:ph idx="1"/>
          </p:nvPr>
        </p:nvSpPr>
        <p:spPr>
          <a:xfrm>
            <a:off x="571500" y="214313"/>
            <a:ext cx="8229600" cy="1785937"/>
          </a:xfrm>
        </p:spPr>
        <p:txBody>
          <a:bodyPr>
            <a:normAutofit fontScale="55000" lnSpcReduction="20000"/>
          </a:bodyPr>
          <a:lstStyle/>
          <a:p>
            <a:pPr marL="265176" indent="-265176" fontAlgn="auto">
              <a:spcAft>
                <a:spcPts val="0"/>
              </a:spcAft>
              <a:buFontTx/>
              <a:buNone/>
              <a:defRPr/>
            </a:pPr>
            <a:r>
              <a:rPr lang="en-US" sz="5900" dirty="0" smtClean="0"/>
              <a:t>  FACE  lies between root of the nose, supra orbital ridges till the junction of the floor of the mouth with neck.</a:t>
            </a:r>
          </a:p>
          <a:p>
            <a:pPr marL="265176" indent="-265176" fontAlgn="auto">
              <a:spcAft>
                <a:spcPts val="0"/>
              </a:spcAft>
              <a:buFontTx/>
              <a:buNone/>
              <a:defRPr/>
            </a:pPr>
            <a:r>
              <a:rPr lang="en-US" dirty="0" smtClean="0"/>
              <a:t> </a:t>
            </a:r>
          </a:p>
          <a:p>
            <a:pPr marL="265176" indent="-265176" fontAlgn="auto">
              <a:spcAft>
                <a:spcPts val="0"/>
              </a:spcAft>
              <a:buFontTx/>
              <a:buNone/>
              <a:defRPr/>
            </a:pP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57713" y="285750"/>
            <a:ext cx="4300537" cy="4030663"/>
          </a:xfrm>
        </p:spPr>
        <p:txBody>
          <a:bodyPr>
            <a:normAutofit fontScale="92500"/>
          </a:bodyPr>
          <a:lstStyle/>
          <a:p>
            <a:pPr marL="265176" indent="-265176" fontAlgn="auto">
              <a:spcAft>
                <a:spcPts val="0"/>
              </a:spcAft>
              <a:buFontTx/>
              <a:buNone/>
              <a:defRPr/>
            </a:pPr>
            <a:r>
              <a:rPr lang="en-US" dirty="0" smtClean="0"/>
              <a:t>   OCCIPUT  is the bony </a:t>
            </a:r>
            <a:r>
              <a:rPr lang="en-US" dirty="0" err="1" smtClean="0"/>
              <a:t>prominance</a:t>
            </a:r>
            <a:r>
              <a:rPr lang="en-US" dirty="0" smtClean="0"/>
              <a:t> lies </a:t>
            </a:r>
          </a:p>
          <a:p>
            <a:pPr marL="265176" indent="-265176" fontAlgn="auto">
              <a:spcAft>
                <a:spcPts val="0"/>
              </a:spcAft>
              <a:buFontTx/>
              <a:buNone/>
              <a:defRPr/>
            </a:pPr>
            <a:r>
              <a:rPr lang="en-US" dirty="0" smtClean="0"/>
              <a:t>   behind the posterior </a:t>
            </a:r>
            <a:r>
              <a:rPr lang="en-US" dirty="0" err="1" smtClean="0"/>
              <a:t>fontanelle</a:t>
            </a:r>
            <a:r>
              <a:rPr lang="en-US" dirty="0" smtClean="0"/>
              <a:t>.</a:t>
            </a:r>
          </a:p>
          <a:p>
            <a:pPr marL="265176" indent="-265176" fontAlgn="auto">
              <a:spcAft>
                <a:spcPts val="0"/>
              </a:spcAft>
              <a:buFontTx/>
              <a:buNone/>
              <a:defRPr/>
            </a:pPr>
            <a:endParaRPr lang="en-US" dirty="0" smtClean="0"/>
          </a:p>
          <a:p>
            <a:pPr marL="265176" indent="-265176" fontAlgn="auto">
              <a:spcAft>
                <a:spcPts val="0"/>
              </a:spcAft>
              <a:buFontTx/>
              <a:buNone/>
              <a:defRPr/>
            </a:pPr>
            <a:r>
              <a:rPr lang="en-US" dirty="0" smtClean="0"/>
              <a:t>  SUBOCCIPUT is the junction of </a:t>
            </a:r>
            <a:r>
              <a:rPr lang="en-US" dirty="0" err="1" smtClean="0"/>
              <a:t>foetal</a:t>
            </a:r>
            <a:r>
              <a:rPr lang="en-US" dirty="0" smtClean="0"/>
              <a:t> neck and </a:t>
            </a:r>
            <a:r>
              <a:rPr lang="en-US" dirty="0" err="1" smtClean="0"/>
              <a:t>occiput</a:t>
            </a:r>
            <a:r>
              <a:rPr lang="en-US" dirty="0" smtClean="0"/>
              <a:t>{nape of neck}</a:t>
            </a:r>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a:p>
            <a:pPr marL="265176" indent="-265176" fontAlgn="auto">
              <a:spcAft>
                <a:spcPts val="0"/>
              </a:spcAft>
              <a:buFontTx/>
              <a:buNone/>
              <a:defRPr/>
            </a:pPr>
            <a:endParaRPr lang="en-US" dirty="0" smtClean="0"/>
          </a:p>
        </p:txBody>
      </p:sp>
      <p:pic>
        <p:nvPicPr>
          <p:cNvPr id="15363" name="Picture 5" descr="skull"/>
          <p:cNvPicPr>
            <a:picLocks noChangeAspect="1" noChangeArrowheads="1"/>
          </p:cNvPicPr>
          <p:nvPr/>
        </p:nvPicPr>
        <p:blipFill>
          <a:blip r:embed="rId2"/>
          <a:srcRect/>
          <a:stretch>
            <a:fillRect/>
          </a:stretch>
        </p:blipFill>
        <p:spPr bwMode="auto">
          <a:xfrm>
            <a:off x="0" y="2714620"/>
            <a:ext cx="5183188" cy="38862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500063" y="571500"/>
            <a:ext cx="8229600" cy="2514600"/>
          </a:xfrm>
        </p:spPr>
        <p:txBody>
          <a:bodyPr>
            <a:normAutofit fontScale="92500" lnSpcReduction="20000"/>
          </a:bodyPr>
          <a:lstStyle/>
          <a:p>
            <a:pPr marL="265176" indent="-265176" fontAlgn="auto">
              <a:lnSpc>
                <a:spcPct val="80000"/>
              </a:lnSpc>
              <a:spcAft>
                <a:spcPts val="0"/>
              </a:spcAft>
              <a:buFont typeface="Wingdings 2"/>
              <a:buChar char=""/>
              <a:defRPr/>
            </a:pPr>
            <a:r>
              <a:rPr lang="en-GB" dirty="0" err="1" smtClean="0"/>
              <a:t>Sinciput</a:t>
            </a:r>
            <a:r>
              <a:rPr lang="en-GB" dirty="0" smtClean="0"/>
              <a:t>  	 –  Fore head region of the 					foetal head.</a:t>
            </a:r>
          </a:p>
          <a:p>
            <a:pPr marL="265176" indent="-265176" fontAlgn="auto">
              <a:lnSpc>
                <a:spcPct val="80000"/>
              </a:lnSpc>
              <a:spcAft>
                <a:spcPts val="0"/>
              </a:spcAft>
              <a:buFont typeface="Wingdings 2"/>
              <a:buChar char=""/>
              <a:defRPr/>
            </a:pPr>
            <a:r>
              <a:rPr lang="en-GB" dirty="0" err="1" smtClean="0"/>
              <a:t>Mentum</a:t>
            </a:r>
            <a:r>
              <a:rPr lang="en-GB" dirty="0" smtClean="0"/>
              <a:t>   	 -  Chin</a:t>
            </a:r>
          </a:p>
          <a:p>
            <a:pPr marL="265176" indent="-265176" fontAlgn="auto">
              <a:lnSpc>
                <a:spcPct val="80000"/>
              </a:lnSpc>
              <a:spcAft>
                <a:spcPts val="0"/>
              </a:spcAft>
              <a:buFont typeface="Wingdings 2"/>
              <a:buChar char=""/>
              <a:defRPr/>
            </a:pPr>
            <a:r>
              <a:rPr lang="en-GB" dirty="0" smtClean="0"/>
              <a:t>Sub </a:t>
            </a:r>
            <a:r>
              <a:rPr lang="en-GB" dirty="0" err="1" smtClean="0"/>
              <a:t>Mentum</a:t>
            </a:r>
            <a:r>
              <a:rPr lang="en-GB" dirty="0" smtClean="0"/>
              <a:t>     – Junction between the neck &amp; chin </a:t>
            </a:r>
          </a:p>
          <a:p>
            <a:pPr marL="265176" indent="-265176" fontAlgn="auto">
              <a:lnSpc>
                <a:spcPct val="80000"/>
              </a:lnSpc>
              <a:spcAft>
                <a:spcPts val="0"/>
              </a:spcAft>
              <a:buFont typeface="Wingdings 2"/>
              <a:buChar char=""/>
              <a:defRPr/>
            </a:pPr>
            <a:endParaRPr lang="en-GB" dirty="0" smtClean="0"/>
          </a:p>
          <a:p>
            <a:pPr marL="265176" indent="-265176" fontAlgn="auto">
              <a:lnSpc>
                <a:spcPct val="80000"/>
              </a:lnSpc>
              <a:spcAft>
                <a:spcPts val="0"/>
              </a:spcAft>
              <a:buFont typeface="Wingdings 2"/>
              <a:buChar char=""/>
              <a:defRPr/>
            </a:pPr>
            <a:r>
              <a:rPr lang="en-GB" dirty="0" smtClean="0"/>
              <a:t>Vertical point    –  Centre of </a:t>
            </a:r>
            <a:r>
              <a:rPr lang="en-GB" dirty="0" err="1" smtClean="0"/>
              <a:t>sagital</a:t>
            </a:r>
            <a:r>
              <a:rPr lang="en-GB" dirty="0" smtClean="0"/>
              <a:t> suture</a:t>
            </a:r>
          </a:p>
          <a:p>
            <a:pPr marL="265176" indent="-265176" fontAlgn="auto">
              <a:lnSpc>
                <a:spcPct val="80000"/>
              </a:lnSpc>
              <a:spcAft>
                <a:spcPts val="0"/>
              </a:spcAft>
              <a:buFont typeface="Wingdings 2"/>
              <a:buChar char=""/>
              <a:defRPr/>
            </a:pPr>
            <a:r>
              <a:rPr lang="en-GB" dirty="0" smtClean="0"/>
              <a:t>Frontal point     -   Root of the nose</a:t>
            </a:r>
          </a:p>
        </p:txBody>
      </p:sp>
      <p:pic>
        <p:nvPicPr>
          <p:cNvPr id="16388" name="Picture 4" descr="skull"/>
          <p:cNvPicPr>
            <a:picLocks noChangeAspect="1" noChangeArrowheads="1"/>
          </p:cNvPicPr>
          <p:nvPr/>
        </p:nvPicPr>
        <p:blipFill>
          <a:blip r:embed="rId2"/>
          <a:srcRect/>
          <a:stretch>
            <a:fillRect/>
          </a:stretch>
        </p:blipFill>
        <p:spPr bwMode="auto">
          <a:xfrm>
            <a:off x="4572000" y="3143248"/>
            <a:ext cx="3492500" cy="2486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14375" y="0"/>
            <a:ext cx="8183563" cy="1050925"/>
          </a:xfrm>
        </p:spPr>
        <p:txBody>
          <a:bodyPr/>
          <a:lstStyle/>
          <a:p>
            <a:pPr algn="ctr" fontAlgn="auto">
              <a:spcAft>
                <a:spcPts val="0"/>
              </a:spcAft>
              <a:defRPr/>
            </a:pPr>
            <a:r>
              <a:rPr lang="en-GB" dirty="0" smtClean="0">
                <a:solidFill>
                  <a:schemeClr val="accent1">
                    <a:tint val="88000"/>
                    <a:satMod val="150000"/>
                  </a:schemeClr>
                </a:solidFill>
              </a:rPr>
              <a:t>Sutures</a:t>
            </a:r>
          </a:p>
        </p:txBody>
      </p:sp>
      <p:sp>
        <p:nvSpPr>
          <p:cNvPr id="22531" name="Rectangle 3"/>
          <p:cNvSpPr>
            <a:spLocks noGrp="1" noChangeArrowheads="1"/>
          </p:cNvSpPr>
          <p:nvPr>
            <p:ph idx="1"/>
          </p:nvPr>
        </p:nvSpPr>
        <p:spPr>
          <a:xfrm>
            <a:off x="1500188" y="1357313"/>
            <a:ext cx="5929312" cy="3687762"/>
          </a:xfrm>
        </p:spPr>
        <p:txBody>
          <a:bodyPr/>
          <a:lstStyle/>
          <a:p>
            <a:pPr>
              <a:buFontTx/>
              <a:buNone/>
            </a:pPr>
            <a:r>
              <a:rPr lang="en-US" smtClean="0"/>
              <a:t>            -  Frontal suture</a:t>
            </a:r>
          </a:p>
          <a:p>
            <a:pPr>
              <a:buFontTx/>
              <a:buNone/>
            </a:pPr>
            <a:r>
              <a:rPr lang="en-US" smtClean="0"/>
              <a:t>            -  Sagittal suture</a:t>
            </a:r>
          </a:p>
          <a:p>
            <a:pPr>
              <a:buFontTx/>
              <a:buNone/>
            </a:pPr>
            <a:r>
              <a:rPr lang="en-US" smtClean="0"/>
              <a:t>            -  Coronal sutures</a:t>
            </a:r>
          </a:p>
          <a:p>
            <a:pPr>
              <a:buFontTx/>
              <a:buNone/>
            </a:pPr>
            <a:r>
              <a:rPr lang="en-US" smtClean="0"/>
              <a:t>            -  Lambdoid sutures</a:t>
            </a:r>
          </a:p>
          <a:p>
            <a:pPr>
              <a:buFontTx/>
              <a:buNone/>
            </a:pPr>
            <a:r>
              <a:rPr lang="en-US" smtClean="0"/>
              <a:t>            -  Temporal sutures</a:t>
            </a: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68313" y="549275"/>
            <a:ext cx="8229600" cy="1236663"/>
          </a:xfrm>
        </p:spPr>
        <p:txBody>
          <a:bodyPr/>
          <a:lstStyle/>
          <a:p>
            <a:pPr algn="ctr">
              <a:buFontTx/>
              <a:buNone/>
            </a:pPr>
            <a:r>
              <a:rPr lang="en-US" smtClean="0"/>
              <a:t>   FRONTAL SUTURE is situated between the frontal bones.</a:t>
            </a:r>
          </a:p>
        </p:txBody>
      </p:sp>
      <p:pic>
        <p:nvPicPr>
          <p:cNvPr id="18435" name="Picture 4" descr="Fetal Human Skull 30 Weeks BC-181"/>
          <p:cNvPicPr>
            <a:picLocks noChangeAspect="1" noChangeArrowheads="1"/>
          </p:cNvPicPr>
          <p:nvPr/>
        </p:nvPicPr>
        <p:blipFill>
          <a:blip r:embed="rId2"/>
          <a:srcRect/>
          <a:stretch>
            <a:fillRect/>
          </a:stretch>
        </p:blipFill>
        <p:spPr bwMode="auto">
          <a:xfrm>
            <a:off x="2786050" y="3000372"/>
            <a:ext cx="3429024" cy="322104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95288" y="836613"/>
            <a:ext cx="8229600" cy="1377950"/>
          </a:xfrm>
        </p:spPr>
        <p:txBody>
          <a:bodyPr>
            <a:normAutofit lnSpcReduction="10000"/>
          </a:bodyPr>
          <a:lstStyle/>
          <a:p>
            <a:pPr marL="265176" indent="-265176" algn="ctr" fontAlgn="auto">
              <a:spcAft>
                <a:spcPts val="0"/>
              </a:spcAft>
              <a:buFontTx/>
              <a:buNone/>
              <a:defRPr/>
            </a:pPr>
            <a:r>
              <a:rPr lang="en-US" dirty="0" smtClean="0"/>
              <a:t>   SAGITTAL [longitudinal] SUTURE lies across the vault of the skull in the mid line between two parietal bones.</a:t>
            </a:r>
          </a:p>
        </p:txBody>
      </p:sp>
      <p:pic>
        <p:nvPicPr>
          <p:cNvPr id="19459" name="Picture 5"/>
          <p:cNvPicPr>
            <a:picLocks noChangeAspect="1" noChangeArrowheads="1"/>
          </p:cNvPicPr>
          <p:nvPr/>
        </p:nvPicPr>
        <p:blipFill>
          <a:blip r:embed="rId2"/>
          <a:srcRect/>
          <a:stretch>
            <a:fillRect/>
          </a:stretch>
        </p:blipFill>
        <p:spPr bwMode="auto">
          <a:xfrm>
            <a:off x="3714744" y="3143248"/>
            <a:ext cx="3429024" cy="278608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539750" y="765175"/>
            <a:ext cx="8229600" cy="1949450"/>
          </a:xfrm>
        </p:spPr>
        <p:txBody>
          <a:bodyPr/>
          <a:lstStyle/>
          <a:p>
            <a:pPr algn="ctr">
              <a:buFontTx/>
              <a:buNone/>
            </a:pPr>
            <a:r>
              <a:rPr lang="en-US" smtClean="0"/>
              <a:t>   CORONAL SUTURE lies between parietal and frontal bones on eithar sides.</a:t>
            </a:r>
          </a:p>
          <a:p>
            <a:pPr algn="ctr">
              <a:buFontTx/>
              <a:buNone/>
            </a:pPr>
            <a:r>
              <a:rPr lang="en-US" smtClean="0"/>
              <a:t>   It separate both frontal &amp; parietal bones.</a:t>
            </a:r>
          </a:p>
        </p:txBody>
      </p:sp>
      <p:pic>
        <p:nvPicPr>
          <p:cNvPr id="20483" name="Picture 5"/>
          <p:cNvPicPr>
            <a:picLocks noChangeAspect="1" noChangeArrowheads="1"/>
          </p:cNvPicPr>
          <p:nvPr/>
        </p:nvPicPr>
        <p:blipFill>
          <a:blip r:embed="rId2"/>
          <a:srcRect/>
          <a:stretch>
            <a:fillRect/>
          </a:stretch>
        </p:blipFill>
        <p:spPr bwMode="auto">
          <a:xfrm>
            <a:off x="3571868" y="3286124"/>
            <a:ext cx="3341100" cy="271464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503238" y="530225"/>
            <a:ext cx="8183562" cy="1398588"/>
          </a:xfrm>
        </p:spPr>
        <p:txBody>
          <a:bodyPr/>
          <a:lstStyle/>
          <a:p>
            <a:pPr algn="ctr">
              <a:buFontTx/>
              <a:buNone/>
            </a:pPr>
            <a:r>
              <a:rPr lang="en-US" smtClean="0"/>
              <a:t>  LAMBDOID SUTURE is seen between parietal &amp; occipital bones.</a:t>
            </a:r>
          </a:p>
        </p:txBody>
      </p:sp>
      <p:pic>
        <p:nvPicPr>
          <p:cNvPr id="21507" name="Picture 4"/>
          <p:cNvPicPr>
            <a:picLocks noChangeAspect="1" noChangeArrowheads="1"/>
          </p:cNvPicPr>
          <p:nvPr/>
        </p:nvPicPr>
        <p:blipFill>
          <a:blip r:embed="rId2"/>
          <a:srcRect/>
          <a:stretch>
            <a:fillRect/>
          </a:stretch>
        </p:blipFill>
        <p:spPr bwMode="auto">
          <a:xfrm>
            <a:off x="2357423" y="2417784"/>
            <a:ext cx="4143404" cy="418656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395288" y="1428750"/>
            <a:ext cx="8229600" cy="4071938"/>
          </a:xfrm>
        </p:spPr>
        <p:txBody>
          <a:bodyPr>
            <a:normAutofit lnSpcReduction="10000"/>
          </a:bodyPr>
          <a:lstStyle/>
          <a:p>
            <a:pPr marL="265176" indent="-265176" fontAlgn="auto">
              <a:spcAft>
                <a:spcPts val="0"/>
              </a:spcAft>
              <a:buFontTx/>
              <a:buNone/>
              <a:defRPr/>
            </a:pPr>
            <a:r>
              <a:rPr lang="en-US" dirty="0" smtClean="0"/>
              <a:t>       It is important to know the anatomical aspects Of fetal skull which has the </a:t>
            </a:r>
          </a:p>
          <a:p>
            <a:pPr marL="265176" indent="-265176" fontAlgn="auto">
              <a:spcAft>
                <a:spcPts val="0"/>
              </a:spcAft>
              <a:buFontTx/>
              <a:buNone/>
              <a:defRPr/>
            </a:pPr>
            <a:r>
              <a:rPr lang="en-US" dirty="0" smtClean="0"/>
              <a:t>   obstetric significance, because the identification of it’s areas, sutures &amp; </a:t>
            </a:r>
            <a:r>
              <a:rPr lang="en-US" dirty="0" err="1" smtClean="0"/>
              <a:t>fontenelles</a:t>
            </a:r>
            <a:r>
              <a:rPr lang="en-US" dirty="0" smtClean="0"/>
              <a:t> helps to identify the position </a:t>
            </a:r>
          </a:p>
          <a:p>
            <a:pPr marL="265176" indent="-265176" fontAlgn="auto">
              <a:spcAft>
                <a:spcPts val="0"/>
              </a:spcAft>
              <a:buFontTx/>
              <a:buNone/>
              <a:defRPr/>
            </a:pPr>
            <a:r>
              <a:rPr lang="en-US" dirty="0" smtClean="0"/>
              <a:t>   of head in </a:t>
            </a:r>
            <a:r>
              <a:rPr lang="en-US" dirty="0" err="1" smtClean="0"/>
              <a:t>labour</a:t>
            </a:r>
            <a:r>
              <a:rPr lang="en-US" dirty="0" smtClean="0"/>
              <a:t>.</a:t>
            </a:r>
          </a:p>
          <a:p>
            <a:pPr marL="265176" indent="-265176" fontAlgn="auto">
              <a:spcAft>
                <a:spcPts val="0"/>
              </a:spcAft>
              <a:buFontTx/>
              <a:buNone/>
              <a:defRPr/>
            </a:pPr>
            <a:r>
              <a:rPr lang="en-US" dirty="0" smtClean="0"/>
              <a:t>       At the same way the diameters of the</a:t>
            </a:r>
          </a:p>
          <a:p>
            <a:pPr marL="265176" indent="-265176" fontAlgn="auto">
              <a:spcAft>
                <a:spcPts val="0"/>
              </a:spcAft>
              <a:buFontTx/>
              <a:buNone/>
              <a:defRPr/>
            </a:pPr>
            <a:r>
              <a:rPr lang="en-US" dirty="0" smtClean="0"/>
              <a:t>   skull are concerned to the </a:t>
            </a:r>
            <a:r>
              <a:rPr lang="en-US" dirty="0" err="1" smtClean="0"/>
              <a:t>mechanisum</a:t>
            </a:r>
            <a:endParaRPr lang="en-US" dirty="0" smtClean="0"/>
          </a:p>
          <a:p>
            <a:pPr marL="265176" indent="-265176" fontAlgn="auto">
              <a:spcAft>
                <a:spcPts val="0"/>
              </a:spcAft>
              <a:buFontTx/>
              <a:buNone/>
              <a:defRPr/>
            </a:pPr>
            <a:r>
              <a:rPr lang="en-US" dirty="0" smtClean="0"/>
              <a:t>   of </a:t>
            </a:r>
            <a:r>
              <a:rPr lang="en-US" dirty="0" err="1" smtClean="0"/>
              <a:t>labour</a:t>
            </a:r>
            <a:r>
              <a:rPr 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395288" y="620713"/>
            <a:ext cx="8229600" cy="1808162"/>
          </a:xfrm>
        </p:spPr>
        <p:txBody>
          <a:bodyPr/>
          <a:lstStyle/>
          <a:p>
            <a:pPr algn="ctr">
              <a:buFontTx/>
              <a:buNone/>
            </a:pPr>
            <a:r>
              <a:rPr lang="en-US" smtClean="0"/>
              <a:t>  TEMPORAL SUTURES lies between inferior margin of parietal bone &amp; temporal bone on eithar side.</a:t>
            </a:r>
          </a:p>
        </p:txBody>
      </p:sp>
      <p:pic>
        <p:nvPicPr>
          <p:cNvPr id="22531" name="Picture 4"/>
          <p:cNvPicPr>
            <a:picLocks noChangeAspect="1" noChangeArrowheads="1"/>
          </p:cNvPicPr>
          <p:nvPr/>
        </p:nvPicPr>
        <p:blipFill>
          <a:blip r:embed="rId2"/>
          <a:srcRect/>
          <a:stretch>
            <a:fillRect/>
          </a:stretch>
        </p:blipFill>
        <p:spPr bwMode="auto">
          <a:xfrm>
            <a:off x="2140100" y="2500306"/>
            <a:ext cx="3988924" cy="314327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57250" y="571500"/>
            <a:ext cx="7215188" cy="1050925"/>
          </a:xfrm>
        </p:spPr>
        <p:txBody>
          <a:bodyPr/>
          <a:lstStyle/>
          <a:p>
            <a:pPr algn="ctr" fontAlgn="auto">
              <a:spcAft>
                <a:spcPts val="0"/>
              </a:spcAft>
              <a:defRPr/>
            </a:pPr>
            <a:r>
              <a:rPr lang="en-GB" dirty="0" err="1" smtClean="0">
                <a:solidFill>
                  <a:schemeClr val="accent1">
                    <a:tint val="88000"/>
                    <a:satMod val="150000"/>
                  </a:schemeClr>
                </a:solidFill>
              </a:rPr>
              <a:t>Importents</a:t>
            </a:r>
            <a:r>
              <a:rPr lang="en-GB" dirty="0" smtClean="0">
                <a:solidFill>
                  <a:schemeClr val="accent1">
                    <a:tint val="88000"/>
                    <a:satMod val="150000"/>
                  </a:schemeClr>
                </a:solidFill>
              </a:rPr>
              <a:t> of sutures</a:t>
            </a:r>
          </a:p>
        </p:txBody>
      </p:sp>
      <p:sp>
        <p:nvSpPr>
          <p:cNvPr id="23555" name="Rectangle 3"/>
          <p:cNvSpPr>
            <a:spLocks noGrp="1" noChangeArrowheads="1"/>
          </p:cNvSpPr>
          <p:nvPr>
            <p:ph idx="1"/>
          </p:nvPr>
        </p:nvSpPr>
        <p:spPr>
          <a:xfrm>
            <a:off x="428625" y="1643063"/>
            <a:ext cx="8286750" cy="4214812"/>
          </a:xfrm>
        </p:spPr>
        <p:txBody>
          <a:bodyPr>
            <a:normAutofit lnSpcReduction="10000"/>
          </a:bodyPr>
          <a:lstStyle/>
          <a:p>
            <a:pPr marL="265176" indent="-265176" fontAlgn="auto">
              <a:spcAft>
                <a:spcPts val="0"/>
              </a:spcAft>
              <a:buFont typeface="Wingdings 2"/>
              <a:buChar char=""/>
              <a:defRPr/>
            </a:pPr>
            <a:r>
              <a:rPr lang="en-GB" dirty="0" smtClean="0"/>
              <a:t>It permits the gliding movement of one bone over the other during moulding of the head when the head passes through the pelvis during labour.</a:t>
            </a:r>
          </a:p>
          <a:p>
            <a:pPr marL="265176" indent="-265176" fontAlgn="auto">
              <a:spcAft>
                <a:spcPts val="0"/>
              </a:spcAft>
              <a:buFont typeface="Wingdings 2"/>
              <a:buChar char=""/>
              <a:defRPr/>
            </a:pPr>
            <a:r>
              <a:rPr lang="en-GB" dirty="0" smtClean="0"/>
              <a:t>Digital palpation of </a:t>
            </a:r>
            <a:r>
              <a:rPr lang="en-GB" dirty="0" err="1" smtClean="0"/>
              <a:t>sagital</a:t>
            </a:r>
            <a:r>
              <a:rPr lang="en-GB" dirty="0" smtClean="0"/>
              <a:t> suture during labour gives clue to</a:t>
            </a:r>
          </a:p>
          <a:p>
            <a:pPr marL="265176" indent="-265176" fontAlgn="auto">
              <a:spcAft>
                <a:spcPts val="0"/>
              </a:spcAft>
              <a:buFontTx/>
              <a:buNone/>
              <a:defRPr/>
            </a:pPr>
            <a:r>
              <a:rPr lang="en-GB" dirty="0" smtClean="0"/>
              <a:t>- manner of engagement,(</a:t>
            </a:r>
            <a:r>
              <a:rPr lang="en-GB" dirty="0" err="1" smtClean="0"/>
              <a:t>asynclitism</a:t>
            </a:r>
            <a:r>
              <a:rPr lang="en-GB" dirty="0" smtClean="0"/>
              <a:t>, </a:t>
            </a:r>
            <a:r>
              <a:rPr lang="en-GB" dirty="0" err="1" smtClean="0"/>
              <a:t>syncli</a:t>
            </a:r>
            <a:r>
              <a:rPr lang="en-GB" dirty="0" smtClean="0"/>
              <a:t>) </a:t>
            </a:r>
          </a:p>
          <a:p>
            <a:pPr marL="265176" indent="-265176" fontAlgn="auto">
              <a:spcAft>
                <a:spcPts val="0"/>
              </a:spcAft>
              <a:buFontTx/>
              <a:buNone/>
              <a:defRPr/>
            </a:pPr>
            <a:r>
              <a:rPr lang="en-GB" dirty="0" smtClean="0"/>
              <a:t>- degree of internal rotation of head &amp;   	    		- degree of moulding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71500" y="857250"/>
            <a:ext cx="8183563" cy="1050925"/>
          </a:xfrm>
        </p:spPr>
        <p:txBody>
          <a:bodyPr>
            <a:normAutofit fontScale="90000"/>
          </a:bodyPr>
          <a:lstStyle/>
          <a:p>
            <a:pPr fontAlgn="auto">
              <a:spcAft>
                <a:spcPts val="0"/>
              </a:spcAft>
              <a:defRPr/>
            </a:pPr>
            <a:r>
              <a:rPr lang="en-US" sz="4000" dirty="0" smtClean="0">
                <a:solidFill>
                  <a:schemeClr val="accent1">
                    <a:tint val="88000"/>
                    <a:satMod val="150000"/>
                  </a:schemeClr>
                </a:solidFill>
              </a:rPr>
              <a:t>FONTANELLE</a:t>
            </a:r>
            <a:br>
              <a:rPr lang="en-US" sz="4000" dirty="0" smtClean="0">
                <a:solidFill>
                  <a:schemeClr val="accent1">
                    <a:tint val="88000"/>
                    <a:satMod val="150000"/>
                  </a:schemeClr>
                </a:solidFill>
              </a:rPr>
            </a:br>
            <a:endParaRPr lang="en-GB" sz="4000" dirty="0" smtClean="0">
              <a:solidFill>
                <a:schemeClr val="accent1">
                  <a:tint val="88000"/>
                  <a:satMod val="150000"/>
                </a:schemeClr>
              </a:solidFill>
            </a:endParaRPr>
          </a:p>
        </p:txBody>
      </p:sp>
      <p:sp>
        <p:nvSpPr>
          <p:cNvPr id="29699" name="Rectangle 3"/>
          <p:cNvSpPr>
            <a:spLocks noGrp="1" noChangeArrowheads="1"/>
          </p:cNvSpPr>
          <p:nvPr>
            <p:ph idx="1"/>
          </p:nvPr>
        </p:nvSpPr>
        <p:spPr>
          <a:xfrm>
            <a:off x="714375" y="2214563"/>
            <a:ext cx="7786688" cy="3357562"/>
          </a:xfrm>
        </p:spPr>
        <p:txBody>
          <a:bodyPr/>
          <a:lstStyle/>
          <a:p>
            <a:pPr>
              <a:buFontTx/>
              <a:buNone/>
            </a:pPr>
            <a:r>
              <a:rPr lang="en-US" smtClean="0"/>
              <a:t>     -  Anterior fontanelle  {bregma}</a:t>
            </a:r>
          </a:p>
          <a:p>
            <a:pPr>
              <a:buFontTx/>
              <a:buNone/>
            </a:pPr>
            <a:r>
              <a:rPr lang="en-US" smtClean="0"/>
              <a:t>     -  Posterior fontanelle  {lambda}</a:t>
            </a:r>
          </a:p>
          <a:p>
            <a:pPr>
              <a:buFontTx/>
              <a:buNone/>
            </a:pPr>
            <a:r>
              <a:rPr lang="en-US" smtClean="0"/>
              <a:t>     -  Sagittal fontanelle</a:t>
            </a:r>
          </a:p>
          <a:p>
            <a:pPr>
              <a:buFontTx/>
              <a:buNone/>
            </a:pPr>
            <a:r>
              <a:rPr lang="en-US" smtClean="0"/>
              <a:t>     -  Temporal [gasserian] fontanelles</a:t>
            </a:r>
          </a:p>
          <a:p>
            <a:pPr>
              <a:buFontTx/>
              <a:buNone/>
            </a:pPr>
            <a:endParaRPr lang="en-US" smtClean="0"/>
          </a:p>
          <a:p>
            <a:pPr>
              <a:buFontTx/>
              <a:buNone/>
            </a:pPr>
            <a:r>
              <a:rPr lang="en-US" smtClean="0"/>
              <a:t>   Among them only 1 &amp; 2 has obstetric significance.</a:t>
            </a:r>
          </a:p>
          <a:p>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95288" y="549275"/>
            <a:ext cx="6534150" cy="5951538"/>
          </a:xfrm>
        </p:spPr>
        <p:txBody>
          <a:bodyPr>
            <a:normAutofit fontScale="92500" lnSpcReduction="10000"/>
          </a:bodyPr>
          <a:lstStyle/>
          <a:p>
            <a:pPr marL="265176" indent="-265176" fontAlgn="auto">
              <a:lnSpc>
                <a:spcPct val="90000"/>
              </a:lnSpc>
              <a:spcAft>
                <a:spcPts val="0"/>
              </a:spcAft>
              <a:buFontTx/>
              <a:buNone/>
              <a:defRPr/>
            </a:pPr>
            <a:r>
              <a:rPr lang="en-US" dirty="0" smtClean="0"/>
              <a:t>  ANTERIOR FONTANELLE {</a:t>
            </a:r>
            <a:r>
              <a:rPr lang="en-US" dirty="0" err="1" smtClean="0"/>
              <a:t>bregma</a:t>
            </a:r>
            <a:r>
              <a:rPr lang="en-US" dirty="0" smtClean="0"/>
              <a:t>}</a:t>
            </a:r>
          </a:p>
          <a:p>
            <a:pPr marL="265176" indent="-265176" fontAlgn="auto">
              <a:lnSpc>
                <a:spcPct val="90000"/>
              </a:lnSpc>
              <a:spcAft>
                <a:spcPts val="0"/>
              </a:spcAft>
              <a:buFontTx/>
              <a:buNone/>
              <a:defRPr/>
            </a:pPr>
            <a:endParaRPr lang="en-US" dirty="0" smtClean="0"/>
          </a:p>
          <a:p>
            <a:pPr marL="265176" indent="-265176" fontAlgn="auto">
              <a:lnSpc>
                <a:spcPct val="90000"/>
              </a:lnSpc>
              <a:spcAft>
                <a:spcPts val="0"/>
              </a:spcAft>
              <a:buFontTx/>
              <a:buNone/>
              <a:defRPr/>
            </a:pPr>
            <a:r>
              <a:rPr lang="en-US" dirty="0" smtClean="0"/>
              <a:t>Formed by joining four sutures in the midline</a:t>
            </a:r>
          </a:p>
          <a:p>
            <a:pPr marL="265176" indent="-265176" fontAlgn="auto">
              <a:lnSpc>
                <a:spcPct val="90000"/>
              </a:lnSpc>
              <a:spcAft>
                <a:spcPts val="0"/>
              </a:spcAft>
              <a:buFontTx/>
              <a:buNone/>
              <a:defRPr/>
            </a:pPr>
            <a:r>
              <a:rPr lang="en-US" dirty="0" smtClean="0"/>
              <a:t>Sutures are – Frontal, </a:t>
            </a:r>
            <a:r>
              <a:rPr lang="en-US" dirty="0" err="1" smtClean="0"/>
              <a:t>sagittal</a:t>
            </a:r>
            <a:r>
              <a:rPr lang="en-US" dirty="0" smtClean="0"/>
              <a:t> &amp; coronal on sides</a:t>
            </a:r>
          </a:p>
          <a:p>
            <a:pPr marL="265176" indent="-265176" fontAlgn="auto">
              <a:lnSpc>
                <a:spcPct val="90000"/>
              </a:lnSpc>
              <a:spcAft>
                <a:spcPts val="0"/>
              </a:spcAft>
              <a:buFontTx/>
              <a:buNone/>
              <a:defRPr/>
            </a:pPr>
            <a:r>
              <a:rPr lang="en-US" dirty="0" smtClean="0"/>
              <a:t>Shape          - Diamond</a:t>
            </a:r>
          </a:p>
          <a:p>
            <a:pPr marL="265176" indent="-265176" fontAlgn="auto">
              <a:lnSpc>
                <a:spcPct val="90000"/>
              </a:lnSpc>
              <a:spcAft>
                <a:spcPts val="0"/>
              </a:spcAft>
              <a:buFontTx/>
              <a:buNone/>
              <a:defRPr/>
            </a:pPr>
            <a:r>
              <a:rPr lang="en-US" dirty="0" smtClean="0"/>
              <a:t>Diameters    - both AP &amp; T diameters are     			      approximately 3 cm</a:t>
            </a:r>
          </a:p>
          <a:p>
            <a:pPr marL="265176" indent="-265176" fontAlgn="auto">
              <a:lnSpc>
                <a:spcPct val="90000"/>
              </a:lnSpc>
              <a:spcAft>
                <a:spcPts val="0"/>
              </a:spcAft>
              <a:buFontTx/>
              <a:buNone/>
              <a:defRPr/>
            </a:pPr>
            <a:r>
              <a:rPr lang="en-US" dirty="0" smtClean="0"/>
              <a:t>Floor            - made of </a:t>
            </a:r>
            <a:r>
              <a:rPr lang="en-US" dirty="0" err="1" smtClean="0"/>
              <a:t>membranewhich</a:t>
            </a:r>
            <a:r>
              <a:rPr lang="en-US" dirty="0" smtClean="0"/>
              <a:t> ossifies </a:t>
            </a:r>
          </a:p>
          <a:p>
            <a:pPr marL="265176" indent="-265176" fontAlgn="auto">
              <a:lnSpc>
                <a:spcPct val="90000"/>
              </a:lnSpc>
              <a:spcAft>
                <a:spcPts val="0"/>
              </a:spcAft>
              <a:buFontTx/>
              <a:buNone/>
              <a:defRPr/>
            </a:pPr>
            <a:r>
              <a:rPr lang="en-US" dirty="0" smtClean="0"/>
              <a:t>                      18 months after birth.</a:t>
            </a:r>
          </a:p>
          <a:p>
            <a:pPr marL="265176" indent="-265176" fontAlgn="auto">
              <a:lnSpc>
                <a:spcPct val="90000"/>
              </a:lnSpc>
              <a:spcAft>
                <a:spcPts val="0"/>
              </a:spcAft>
              <a:buFontTx/>
              <a:buNone/>
              <a:defRPr/>
            </a:pPr>
            <a:r>
              <a:rPr lang="en-US" dirty="0" smtClean="0"/>
              <a:t> It denote the degree of flexion of head  during   	P/V examination. It promote </a:t>
            </a:r>
            <a:r>
              <a:rPr lang="en-US" dirty="0" err="1" smtClean="0"/>
              <a:t>moulding</a:t>
            </a:r>
            <a:r>
              <a:rPr lang="en-US" dirty="0" smtClean="0"/>
              <a:t> of head during </a:t>
            </a:r>
            <a:r>
              <a:rPr lang="en-US" dirty="0" err="1" smtClean="0"/>
              <a:t>labour</a:t>
            </a:r>
            <a:r>
              <a:rPr lang="en-US" dirty="0" smtClean="0"/>
              <a:t>.</a:t>
            </a:r>
          </a:p>
        </p:txBody>
      </p:sp>
      <p:pic>
        <p:nvPicPr>
          <p:cNvPr id="25603" name="Picture 4" descr="DSC00362"/>
          <p:cNvPicPr>
            <a:picLocks noChangeAspect="1" noChangeArrowheads="1"/>
          </p:cNvPicPr>
          <p:nvPr/>
        </p:nvPicPr>
        <p:blipFill>
          <a:blip r:embed="rId2"/>
          <a:srcRect/>
          <a:stretch>
            <a:fillRect/>
          </a:stretch>
        </p:blipFill>
        <p:spPr bwMode="auto">
          <a:xfrm>
            <a:off x="6439738" y="1571612"/>
            <a:ext cx="2470914" cy="200026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95288" y="1857375"/>
            <a:ext cx="8229600" cy="4308475"/>
          </a:xfrm>
        </p:spPr>
        <p:txBody>
          <a:bodyPr>
            <a:normAutofit fontScale="92500" lnSpcReduction="10000"/>
          </a:bodyPr>
          <a:lstStyle/>
          <a:p>
            <a:pPr marL="265176" indent="-265176" fontAlgn="auto">
              <a:lnSpc>
                <a:spcPct val="80000"/>
              </a:lnSpc>
              <a:spcAft>
                <a:spcPts val="0"/>
              </a:spcAft>
              <a:buFont typeface="Wingdings 2"/>
              <a:buChar char=""/>
              <a:defRPr/>
            </a:pPr>
            <a:endParaRPr lang="en-US" dirty="0" smtClean="0"/>
          </a:p>
          <a:p>
            <a:pPr marL="265176" indent="-265176" fontAlgn="auto">
              <a:lnSpc>
                <a:spcPct val="80000"/>
              </a:lnSpc>
              <a:spcAft>
                <a:spcPts val="0"/>
              </a:spcAft>
              <a:buFontTx/>
              <a:buNone/>
              <a:defRPr/>
            </a:pPr>
            <a:r>
              <a:rPr lang="en-US" dirty="0" smtClean="0"/>
              <a:t>  POSTERIOR FONTANELLE</a:t>
            </a:r>
          </a:p>
          <a:p>
            <a:pPr marL="265176" indent="-265176" fontAlgn="auto">
              <a:lnSpc>
                <a:spcPct val="80000"/>
              </a:lnSpc>
              <a:spcAft>
                <a:spcPts val="0"/>
              </a:spcAft>
              <a:buFontTx/>
              <a:buNone/>
              <a:defRPr/>
            </a:pPr>
            <a:r>
              <a:rPr lang="en-US" dirty="0" smtClean="0"/>
              <a:t>  {lambda}</a:t>
            </a:r>
          </a:p>
          <a:p>
            <a:pPr marL="265176" indent="-265176" fontAlgn="auto">
              <a:lnSpc>
                <a:spcPct val="80000"/>
              </a:lnSpc>
              <a:spcAft>
                <a:spcPts val="0"/>
              </a:spcAft>
              <a:buFontTx/>
              <a:buNone/>
              <a:defRPr/>
            </a:pPr>
            <a:endParaRPr lang="en-US" dirty="0" smtClean="0"/>
          </a:p>
          <a:p>
            <a:pPr marL="265176" indent="-265176" fontAlgn="auto">
              <a:lnSpc>
                <a:spcPct val="80000"/>
              </a:lnSpc>
              <a:spcAft>
                <a:spcPts val="0"/>
              </a:spcAft>
              <a:buFontTx/>
              <a:buNone/>
              <a:defRPr/>
            </a:pPr>
            <a:endParaRPr lang="en-US" dirty="0" smtClean="0"/>
          </a:p>
          <a:p>
            <a:pPr marL="265176" indent="-265176" fontAlgn="auto">
              <a:lnSpc>
                <a:spcPct val="80000"/>
              </a:lnSpc>
              <a:spcAft>
                <a:spcPts val="0"/>
              </a:spcAft>
              <a:buFontTx/>
              <a:buNone/>
              <a:defRPr/>
            </a:pPr>
            <a:r>
              <a:rPr lang="en-US" dirty="0" smtClean="0"/>
              <a:t>  Formed by joining 3 sutures.</a:t>
            </a:r>
          </a:p>
          <a:p>
            <a:pPr marL="265176" indent="-265176" fontAlgn="auto">
              <a:lnSpc>
                <a:spcPct val="80000"/>
              </a:lnSpc>
              <a:spcAft>
                <a:spcPts val="0"/>
              </a:spcAft>
              <a:buFontTx/>
              <a:buNone/>
              <a:defRPr/>
            </a:pPr>
            <a:r>
              <a:rPr lang="en-US" dirty="0" smtClean="0"/>
              <a:t>  Sutures – </a:t>
            </a:r>
            <a:r>
              <a:rPr lang="en-US" dirty="0" err="1" smtClean="0"/>
              <a:t>sagittal</a:t>
            </a:r>
            <a:r>
              <a:rPr lang="en-US" dirty="0" smtClean="0"/>
              <a:t> &amp; </a:t>
            </a:r>
            <a:r>
              <a:rPr lang="en-US" dirty="0" err="1" smtClean="0"/>
              <a:t>lambdoid</a:t>
            </a:r>
            <a:r>
              <a:rPr lang="en-US" dirty="0" smtClean="0"/>
              <a:t> on either   			  side</a:t>
            </a:r>
          </a:p>
          <a:p>
            <a:pPr marL="265176" indent="-265176" fontAlgn="auto">
              <a:lnSpc>
                <a:spcPct val="80000"/>
              </a:lnSpc>
              <a:spcAft>
                <a:spcPts val="0"/>
              </a:spcAft>
              <a:buFontTx/>
              <a:buNone/>
              <a:defRPr/>
            </a:pPr>
            <a:r>
              <a:rPr lang="en-US" dirty="0" smtClean="0"/>
              <a:t>  Shape  -  Triangular</a:t>
            </a:r>
          </a:p>
          <a:p>
            <a:pPr marL="265176" indent="-265176" fontAlgn="auto">
              <a:lnSpc>
                <a:spcPct val="80000"/>
              </a:lnSpc>
              <a:spcAft>
                <a:spcPts val="0"/>
              </a:spcAft>
              <a:buFontTx/>
              <a:buNone/>
              <a:defRPr/>
            </a:pPr>
            <a:r>
              <a:rPr lang="en-US" dirty="0" smtClean="0"/>
              <a:t>  Floor  -  membranous, but bony at term.</a:t>
            </a:r>
          </a:p>
          <a:p>
            <a:pPr marL="265176" indent="-265176" fontAlgn="auto">
              <a:lnSpc>
                <a:spcPct val="80000"/>
              </a:lnSpc>
              <a:spcAft>
                <a:spcPts val="0"/>
              </a:spcAft>
              <a:buFontTx/>
              <a:buNone/>
              <a:defRPr/>
            </a:pPr>
            <a:r>
              <a:rPr lang="en-US" dirty="0" smtClean="0"/>
              <a:t>  It denote the position of head in relation</a:t>
            </a:r>
          </a:p>
          <a:p>
            <a:pPr marL="265176" indent="-265176" fontAlgn="auto">
              <a:lnSpc>
                <a:spcPct val="80000"/>
              </a:lnSpc>
              <a:spcAft>
                <a:spcPts val="0"/>
              </a:spcAft>
              <a:buFontTx/>
              <a:buNone/>
              <a:defRPr/>
            </a:pPr>
            <a:r>
              <a:rPr lang="en-US" dirty="0" smtClean="0"/>
              <a:t>  to maternal pelvis.</a:t>
            </a:r>
          </a:p>
          <a:p>
            <a:pPr marL="265176" indent="-265176" fontAlgn="auto">
              <a:lnSpc>
                <a:spcPct val="80000"/>
              </a:lnSpc>
              <a:spcAft>
                <a:spcPts val="0"/>
              </a:spcAft>
              <a:buFontTx/>
              <a:buNone/>
              <a:defRPr/>
            </a:pPr>
            <a:r>
              <a:rPr lang="en-US" dirty="0" smtClean="0"/>
              <a:t>		</a:t>
            </a:r>
          </a:p>
        </p:txBody>
      </p:sp>
      <p:pic>
        <p:nvPicPr>
          <p:cNvPr id="26627" name="Picture 4" descr="skull"/>
          <p:cNvPicPr>
            <a:picLocks noChangeAspect="1" noChangeArrowheads="1"/>
          </p:cNvPicPr>
          <p:nvPr/>
        </p:nvPicPr>
        <p:blipFill>
          <a:blip r:embed="rId2"/>
          <a:srcRect/>
          <a:stretch>
            <a:fillRect/>
          </a:stretch>
        </p:blipFill>
        <p:spPr bwMode="auto">
          <a:xfrm>
            <a:off x="5643570" y="357166"/>
            <a:ext cx="3276600" cy="24574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571500"/>
            <a:ext cx="8229600" cy="2500313"/>
          </a:xfrm>
        </p:spPr>
        <p:txBody>
          <a:bodyPr/>
          <a:lstStyle/>
          <a:p>
            <a:pPr>
              <a:buFontTx/>
              <a:buChar char="-"/>
            </a:pPr>
            <a:r>
              <a:rPr lang="en-US" smtClean="0"/>
              <a:t>Sagittal fontanelle</a:t>
            </a:r>
          </a:p>
          <a:p>
            <a:pPr>
              <a:buFontTx/>
              <a:buChar char="-"/>
            </a:pPr>
            <a:r>
              <a:rPr lang="en-US" smtClean="0"/>
              <a:t>Mostly it may not present. But if present,</a:t>
            </a:r>
          </a:p>
          <a:p>
            <a:pPr>
              <a:buFontTx/>
              <a:buNone/>
            </a:pPr>
            <a:r>
              <a:rPr lang="en-US" smtClean="0"/>
              <a:t>   It can occur on the sagital suture at the junction of ant 2/3 &amp; post 1/3</a:t>
            </a:r>
          </a:p>
          <a:p>
            <a:pPr>
              <a:buFontTx/>
              <a:buNone/>
            </a:pPr>
            <a:r>
              <a:rPr lang="en-US" smtClean="0"/>
              <a:t>     -  Temporal [gasserian] fontanelles</a:t>
            </a:r>
            <a:endParaRPr lang="en-GB" smtClean="0"/>
          </a:p>
        </p:txBody>
      </p:sp>
      <p:pic>
        <p:nvPicPr>
          <p:cNvPr id="27651" name="Picture 5" descr="fetal skull-labeled"/>
          <p:cNvPicPr>
            <a:picLocks noChangeAspect="1" noChangeArrowheads="1"/>
          </p:cNvPicPr>
          <p:nvPr/>
        </p:nvPicPr>
        <p:blipFill>
          <a:blip r:embed="rId2"/>
          <a:srcRect/>
          <a:stretch>
            <a:fillRect/>
          </a:stretch>
        </p:blipFill>
        <p:spPr bwMode="auto">
          <a:xfrm>
            <a:off x="642910" y="3143248"/>
            <a:ext cx="3117268" cy="257174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7652" name="Picture 6"/>
          <p:cNvPicPr>
            <a:picLocks noChangeAspect="1" noChangeArrowheads="1"/>
          </p:cNvPicPr>
          <p:nvPr/>
        </p:nvPicPr>
        <p:blipFill>
          <a:blip r:embed="rId3"/>
          <a:srcRect/>
          <a:stretch>
            <a:fillRect/>
          </a:stretch>
        </p:blipFill>
        <p:spPr bwMode="auto">
          <a:xfrm>
            <a:off x="6072198" y="3857628"/>
            <a:ext cx="2381250" cy="18764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378325"/>
          </a:xfrm>
        </p:spPr>
        <p:txBody>
          <a:bodyPr/>
          <a:lstStyle/>
          <a:p>
            <a:pPr fontAlgn="auto">
              <a:spcAft>
                <a:spcPts val="0"/>
              </a:spcAft>
              <a:defRPr/>
            </a:pPr>
            <a:r>
              <a:rPr lang="en-US" smtClean="0">
                <a:solidFill>
                  <a:schemeClr val="accent1">
                    <a:tint val="88000"/>
                    <a:satMod val="150000"/>
                  </a:schemeClr>
                </a:solidFill>
              </a:rPr>
              <a:t>DIAMETERS OF SKULL</a:t>
            </a:r>
            <a:endParaRPr lang="en-GB" smtClean="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785813" y="1000125"/>
            <a:ext cx="7715250" cy="5143500"/>
          </a:xfrm>
        </p:spPr>
        <p:txBody>
          <a:bodyPr>
            <a:normAutofit fontScale="92500" lnSpcReduction="10000"/>
          </a:bodyPr>
          <a:lstStyle/>
          <a:p>
            <a:pPr marL="609600" indent="-609600" fontAlgn="auto">
              <a:lnSpc>
                <a:spcPct val="80000"/>
              </a:lnSpc>
              <a:spcAft>
                <a:spcPts val="0"/>
              </a:spcAft>
              <a:buFontTx/>
              <a:buNone/>
              <a:defRPr/>
            </a:pPr>
            <a:r>
              <a:rPr lang="en-US" dirty="0" smtClean="0"/>
              <a:t> The engaging DIAMETERS OF SKULL </a:t>
            </a:r>
          </a:p>
          <a:p>
            <a:pPr marL="609600" indent="-609600" fontAlgn="auto">
              <a:lnSpc>
                <a:spcPct val="80000"/>
              </a:lnSpc>
              <a:spcAft>
                <a:spcPts val="0"/>
              </a:spcAft>
              <a:buFontTx/>
              <a:buNone/>
              <a:defRPr/>
            </a:pPr>
            <a:r>
              <a:rPr lang="en-US" dirty="0" smtClean="0"/>
              <a:t>  depend on the degree of </a:t>
            </a:r>
            <a:r>
              <a:rPr lang="en-US" dirty="0" err="1" smtClean="0"/>
              <a:t>flection</a:t>
            </a:r>
            <a:r>
              <a:rPr lang="en-US" dirty="0" smtClean="0"/>
              <a:t> present.</a:t>
            </a:r>
          </a:p>
          <a:p>
            <a:pPr marL="609600" indent="-609600" fontAlgn="auto">
              <a:lnSpc>
                <a:spcPct val="80000"/>
              </a:lnSpc>
              <a:spcAft>
                <a:spcPts val="0"/>
              </a:spcAft>
              <a:buFontTx/>
              <a:buNone/>
              <a:defRPr/>
            </a:pPr>
            <a:endParaRPr lang="en-US" dirty="0" smtClean="0"/>
          </a:p>
          <a:p>
            <a:pPr marL="609600" indent="-609600" fontAlgn="auto">
              <a:lnSpc>
                <a:spcPct val="80000"/>
              </a:lnSpc>
              <a:spcAft>
                <a:spcPts val="0"/>
              </a:spcAft>
              <a:buFontTx/>
              <a:buAutoNum type="alphaUcPeriod"/>
              <a:defRPr/>
            </a:pPr>
            <a:r>
              <a:rPr lang="en-US" b="1" u="sng" dirty="0" smtClean="0"/>
              <a:t>Antero posterior diameters</a:t>
            </a:r>
            <a:r>
              <a:rPr lang="en-US" dirty="0" smtClean="0"/>
              <a:t> are</a:t>
            </a:r>
          </a:p>
          <a:p>
            <a:pPr marL="609600" indent="-609600" fontAlgn="auto">
              <a:lnSpc>
                <a:spcPct val="80000"/>
              </a:lnSpc>
              <a:spcAft>
                <a:spcPts val="0"/>
              </a:spcAft>
              <a:buFontTx/>
              <a:buNone/>
              <a:defRPr/>
            </a:pPr>
            <a:r>
              <a:rPr lang="en-US" dirty="0" smtClean="0"/>
              <a:t>            a. </a:t>
            </a:r>
            <a:r>
              <a:rPr lang="en-US" dirty="0" err="1" smtClean="0"/>
              <a:t>Suboccipito</a:t>
            </a:r>
            <a:r>
              <a:rPr lang="en-US" dirty="0" smtClean="0"/>
              <a:t> </a:t>
            </a:r>
            <a:r>
              <a:rPr lang="en-US" dirty="0" err="1" smtClean="0"/>
              <a:t>bregmatic</a:t>
            </a:r>
            <a:r>
              <a:rPr lang="en-US" dirty="0" smtClean="0"/>
              <a:t> diameter </a:t>
            </a:r>
          </a:p>
          <a:p>
            <a:pPr marL="609600" indent="-609600" fontAlgn="auto">
              <a:lnSpc>
                <a:spcPct val="80000"/>
              </a:lnSpc>
              <a:spcAft>
                <a:spcPts val="0"/>
              </a:spcAft>
              <a:buFontTx/>
              <a:buNone/>
              <a:defRPr/>
            </a:pPr>
            <a:r>
              <a:rPr lang="en-US" dirty="0" smtClean="0"/>
              <a:t>            b. </a:t>
            </a:r>
            <a:r>
              <a:rPr lang="en-US" dirty="0" err="1" smtClean="0"/>
              <a:t>Suboccipito</a:t>
            </a:r>
            <a:r>
              <a:rPr lang="en-US" dirty="0" smtClean="0"/>
              <a:t> frontal diameter </a:t>
            </a:r>
          </a:p>
          <a:p>
            <a:pPr marL="609600" indent="-609600" fontAlgn="auto">
              <a:lnSpc>
                <a:spcPct val="80000"/>
              </a:lnSpc>
              <a:spcAft>
                <a:spcPts val="0"/>
              </a:spcAft>
              <a:buFontTx/>
              <a:buNone/>
              <a:defRPr/>
            </a:pPr>
            <a:r>
              <a:rPr lang="en-US" dirty="0" smtClean="0"/>
              <a:t>            c. </a:t>
            </a:r>
            <a:r>
              <a:rPr lang="en-US" dirty="0" err="1" smtClean="0"/>
              <a:t>Occipito</a:t>
            </a:r>
            <a:r>
              <a:rPr lang="en-US" dirty="0" smtClean="0"/>
              <a:t> frontal diameter </a:t>
            </a:r>
          </a:p>
          <a:p>
            <a:pPr marL="609600" indent="-609600" fontAlgn="auto">
              <a:lnSpc>
                <a:spcPct val="80000"/>
              </a:lnSpc>
              <a:spcAft>
                <a:spcPts val="0"/>
              </a:spcAft>
              <a:buFontTx/>
              <a:buNone/>
              <a:defRPr/>
            </a:pPr>
            <a:r>
              <a:rPr lang="en-US" dirty="0" smtClean="0"/>
              <a:t>            d. </a:t>
            </a:r>
            <a:r>
              <a:rPr lang="en-US" dirty="0" err="1" smtClean="0"/>
              <a:t>Mento</a:t>
            </a:r>
            <a:r>
              <a:rPr lang="en-US" dirty="0" smtClean="0"/>
              <a:t> vertical diameter </a:t>
            </a:r>
          </a:p>
          <a:p>
            <a:pPr marL="609600" indent="-609600" fontAlgn="auto">
              <a:lnSpc>
                <a:spcPct val="80000"/>
              </a:lnSpc>
              <a:spcAft>
                <a:spcPts val="0"/>
              </a:spcAft>
              <a:buFontTx/>
              <a:buNone/>
              <a:defRPr/>
            </a:pPr>
            <a:r>
              <a:rPr lang="en-US" dirty="0" smtClean="0"/>
              <a:t>            e. </a:t>
            </a:r>
            <a:r>
              <a:rPr lang="en-US" dirty="0" err="1" smtClean="0"/>
              <a:t>Submento</a:t>
            </a:r>
            <a:r>
              <a:rPr lang="en-US" dirty="0" smtClean="0"/>
              <a:t> vertical diameter </a:t>
            </a:r>
          </a:p>
          <a:p>
            <a:pPr marL="609600" indent="-609600" fontAlgn="auto">
              <a:lnSpc>
                <a:spcPct val="80000"/>
              </a:lnSpc>
              <a:spcAft>
                <a:spcPts val="0"/>
              </a:spcAft>
              <a:buFontTx/>
              <a:buNone/>
              <a:defRPr/>
            </a:pPr>
            <a:r>
              <a:rPr lang="en-US" dirty="0" smtClean="0"/>
              <a:t>            f. </a:t>
            </a:r>
            <a:r>
              <a:rPr lang="en-US" dirty="0" err="1" smtClean="0"/>
              <a:t>Submento</a:t>
            </a:r>
            <a:r>
              <a:rPr lang="en-US" dirty="0" smtClean="0"/>
              <a:t> </a:t>
            </a:r>
            <a:r>
              <a:rPr lang="en-US" dirty="0" err="1" smtClean="0"/>
              <a:t>bregmatic</a:t>
            </a:r>
            <a:r>
              <a:rPr lang="en-US" dirty="0" smtClean="0"/>
              <a:t> diameter </a:t>
            </a:r>
          </a:p>
          <a:p>
            <a:pPr marL="609600" indent="-609600" fontAlgn="auto">
              <a:lnSpc>
                <a:spcPct val="80000"/>
              </a:lnSpc>
              <a:spcAft>
                <a:spcPts val="0"/>
              </a:spcAft>
              <a:buFontTx/>
              <a:buNone/>
              <a:defRPr/>
            </a:pPr>
            <a:r>
              <a:rPr lang="en-US" dirty="0" smtClean="0"/>
              <a:t>B. </a:t>
            </a:r>
            <a:r>
              <a:rPr lang="en-US" b="1" u="sng" dirty="0" smtClean="0"/>
              <a:t>Transverse diameters</a:t>
            </a:r>
            <a:r>
              <a:rPr lang="en-US" dirty="0" smtClean="0"/>
              <a:t> are</a:t>
            </a:r>
          </a:p>
          <a:p>
            <a:pPr marL="609600" indent="-609600" fontAlgn="auto">
              <a:lnSpc>
                <a:spcPct val="80000"/>
              </a:lnSpc>
              <a:spcAft>
                <a:spcPts val="0"/>
              </a:spcAft>
              <a:buFontTx/>
              <a:buNone/>
              <a:defRPr/>
            </a:pPr>
            <a:r>
              <a:rPr lang="en-US" dirty="0" smtClean="0"/>
              <a:t>           a. </a:t>
            </a:r>
            <a:r>
              <a:rPr lang="en-US" dirty="0" err="1" smtClean="0"/>
              <a:t>Biparietal</a:t>
            </a:r>
            <a:r>
              <a:rPr lang="en-US" dirty="0" smtClean="0"/>
              <a:t> diameter </a:t>
            </a:r>
          </a:p>
          <a:p>
            <a:pPr marL="609600" indent="-609600" fontAlgn="auto">
              <a:lnSpc>
                <a:spcPct val="80000"/>
              </a:lnSpc>
              <a:spcAft>
                <a:spcPts val="0"/>
              </a:spcAft>
              <a:buFontTx/>
              <a:buNone/>
              <a:defRPr/>
            </a:pPr>
            <a:r>
              <a:rPr lang="en-US" dirty="0" smtClean="0"/>
              <a:t>           b. Super </a:t>
            </a:r>
            <a:r>
              <a:rPr lang="en-US" dirty="0" err="1" smtClean="0"/>
              <a:t>subparietal</a:t>
            </a:r>
            <a:r>
              <a:rPr lang="en-US" dirty="0" smtClean="0"/>
              <a:t> diameter</a:t>
            </a:r>
          </a:p>
          <a:p>
            <a:pPr marL="609600" indent="-609600" fontAlgn="auto">
              <a:lnSpc>
                <a:spcPct val="80000"/>
              </a:lnSpc>
              <a:spcAft>
                <a:spcPts val="0"/>
              </a:spcAft>
              <a:buFontTx/>
              <a:buNone/>
              <a:defRPr/>
            </a:pPr>
            <a:r>
              <a:rPr lang="en-US" dirty="0" smtClean="0"/>
              <a:t>           c. Bi-temporal diameter</a:t>
            </a:r>
          </a:p>
          <a:p>
            <a:pPr marL="609600" indent="-609600" fontAlgn="auto">
              <a:lnSpc>
                <a:spcPct val="80000"/>
              </a:lnSpc>
              <a:spcAft>
                <a:spcPts val="0"/>
              </a:spcAft>
              <a:buFontTx/>
              <a:buNone/>
              <a:defRPr/>
            </a:pPr>
            <a:r>
              <a:rPr lang="en-US" dirty="0" smtClean="0"/>
              <a:t>           d. Bi-mastoid diameter</a:t>
            </a:r>
          </a:p>
          <a:p>
            <a:pPr marL="609600" indent="-609600" fontAlgn="auto">
              <a:lnSpc>
                <a:spcPct val="80000"/>
              </a:lnSpc>
              <a:spcAft>
                <a:spcPts val="0"/>
              </a:spcAft>
              <a:buFontTx/>
              <a:buNone/>
              <a:defRPr/>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357188" y="357188"/>
            <a:ext cx="8229600" cy="4071937"/>
          </a:xfrm>
        </p:spPr>
        <p:txBody>
          <a:bodyPr>
            <a:normAutofit lnSpcReduction="10000"/>
          </a:bodyPr>
          <a:lstStyle/>
          <a:p>
            <a:pPr marL="609600" indent="-609600" fontAlgn="auto">
              <a:spcAft>
                <a:spcPts val="0"/>
              </a:spcAft>
              <a:buFontTx/>
              <a:buAutoNum type="alphaUcPeriod"/>
              <a:defRPr/>
            </a:pPr>
            <a:r>
              <a:rPr lang="en-US" dirty="0" smtClean="0"/>
              <a:t>Antero posterior diameters </a:t>
            </a:r>
          </a:p>
          <a:p>
            <a:pPr marL="609600" indent="-609600" fontAlgn="auto">
              <a:spcAft>
                <a:spcPts val="0"/>
              </a:spcAft>
              <a:buFontTx/>
              <a:buNone/>
              <a:defRPr/>
            </a:pPr>
            <a:r>
              <a:rPr lang="en-US" dirty="0" smtClean="0"/>
              <a:t>        a. </a:t>
            </a:r>
            <a:r>
              <a:rPr lang="en-US" dirty="0" err="1" smtClean="0"/>
              <a:t>Suboccipito</a:t>
            </a:r>
            <a:r>
              <a:rPr lang="en-US" dirty="0" smtClean="0"/>
              <a:t> </a:t>
            </a:r>
            <a:r>
              <a:rPr lang="en-US" dirty="0" err="1" smtClean="0"/>
              <a:t>bregmatic</a:t>
            </a:r>
            <a:endParaRPr lang="en-US" dirty="0" smtClean="0"/>
          </a:p>
          <a:p>
            <a:pPr marL="609600" indent="-609600" fontAlgn="auto">
              <a:spcAft>
                <a:spcPts val="0"/>
              </a:spcAft>
              <a:buFontTx/>
              <a:buNone/>
              <a:defRPr/>
            </a:pPr>
            <a:r>
              <a:rPr lang="en-US" dirty="0" smtClean="0"/>
              <a:t>             -  9.5cm {3 ¾”}</a:t>
            </a:r>
          </a:p>
          <a:p>
            <a:pPr marL="609600" indent="-609600" fontAlgn="auto">
              <a:spcAft>
                <a:spcPts val="0"/>
              </a:spcAft>
              <a:buFontTx/>
              <a:buNone/>
              <a:defRPr/>
            </a:pPr>
            <a:r>
              <a:rPr lang="en-US" dirty="0" smtClean="0"/>
              <a:t>             -  Extend from nape of neck to the</a:t>
            </a:r>
          </a:p>
          <a:p>
            <a:pPr marL="609600" indent="-609600" fontAlgn="auto">
              <a:spcAft>
                <a:spcPts val="0"/>
              </a:spcAft>
              <a:buFontTx/>
              <a:buNone/>
              <a:defRPr/>
            </a:pPr>
            <a:r>
              <a:rPr lang="en-US" dirty="0" smtClean="0"/>
              <a:t>                  centre of </a:t>
            </a:r>
            <a:r>
              <a:rPr lang="en-US" dirty="0" err="1" smtClean="0"/>
              <a:t>bregma</a:t>
            </a:r>
            <a:endParaRPr lang="en-US" dirty="0" smtClean="0"/>
          </a:p>
          <a:p>
            <a:pPr marL="609600" indent="-609600" fontAlgn="auto">
              <a:spcAft>
                <a:spcPts val="0"/>
              </a:spcAft>
              <a:buFontTx/>
              <a:buNone/>
              <a:defRPr/>
            </a:pPr>
            <a:r>
              <a:rPr lang="en-US" dirty="0" smtClean="0"/>
              <a:t>             -  Attitude of head is complete    			  </a:t>
            </a:r>
            <a:r>
              <a:rPr lang="en-US" dirty="0" err="1" smtClean="0"/>
              <a:t>flection</a:t>
            </a:r>
            <a:endParaRPr lang="en-US" dirty="0" smtClean="0"/>
          </a:p>
          <a:p>
            <a:pPr marL="609600" indent="-609600" fontAlgn="auto">
              <a:spcAft>
                <a:spcPts val="0"/>
              </a:spcAft>
              <a:buFontTx/>
              <a:buNone/>
              <a:defRPr/>
            </a:pPr>
            <a:r>
              <a:rPr lang="en-US" dirty="0" smtClean="0"/>
              <a:t>             -  Presentation is vertex</a:t>
            </a:r>
          </a:p>
          <a:p>
            <a:pPr marL="609600" indent="-609600" fontAlgn="auto">
              <a:spcAft>
                <a:spcPts val="0"/>
              </a:spcAft>
              <a:buFontTx/>
              <a:buNone/>
              <a:defRPr/>
            </a:pPr>
            <a:r>
              <a:rPr lang="en-US" dirty="0" smtClean="0"/>
              <a:t>            </a:t>
            </a:r>
          </a:p>
        </p:txBody>
      </p:sp>
      <p:pic>
        <p:nvPicPr>
          <p:cNvPr id="30723" name="Picture 4" descr="skull"/>
          <p:cNvPicPr>
            <a:picLocks noChangeAspect="1" noChangeArrowheads="1"/>
          </p:cNvPicPr>
          <p:nvPr/>
        </p:nvPicPr>
        <p:blipFill>
          <a:blip r:embed="rId2"/>
          <a:srcRect/>
          <a:stretch>
            <a:fillRect/>
          </a:stretch>
        </p:blipFill>
        <p:spPr bwMode="auto">
          <a:xfrm>
            <a:off x="4572000" y="3786190"/>
            <a:ext cx="4038600" cy="2692400"/>
          </a:xfrm>
          <a:prstGeom prst="rect">
            <a:avLst/>
          </a:prstGeom>
          <a:ln>
            <a:noFill/>
          </a:ln>
          <a:effectLst>
            <a:softEdge rad="112500"/>
          </a:effectLst>
        </p:spPr>
      </p:pic>
      <p:sp>
        <p:nvSpPr>
          <p:cNvPr id="35844" name="Line 5"/>
          <p:cNvSpPr>
            <a:spLocks noChangeShapeType="1"/>
          </p:cNvSpPr>
          <p:nvPr/>
        </p:nvSpPr>
        <p:spPr bwMode="auto">
          <a:xfrm flipH="1" flipV="1">
            <a:off x="5072063" y="4214813"/>
            <a:ext cx="2081212" cy="1370012"/>
          </a:xfrm>
          <a:prstGeom prst="line">
            <a:avLst/>
          </a:prstGeom>
          <a:noFill/>
          <a:ln w="57150">
            <a:solidFill>
              <a:schemeClr val="bg2"/>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395288" y="476250"/>
            <a:ext cx="8229600" cy="6381750"/>
          </a:xfrm>
        </p:spPr>
        <p:txBody>
          <a:bodyPr/>
          <a:lstStyle/>
          <a:p>
            <a:pPr>
              <a:buFontTx/>
              <a:buNone/>
            </a:pPr>
            <a:r>
              <a:rPr lang="en-US" smtClean="0"/>
              <a:t>b. Suboccipito frontal</a:t>
            </a:r>
          </a:p>
          <a:p>
            <a:pPr>
              <a:buFontTx/>
              <a:buNone/>
            </a:pPr>
            <a:r>
              <a:rPr lang="en-US" smtClean="0"/>
              <a:t>           -  10cm {4”}</a:t>
            </a:r>
          </a:p>
          <a:p>
            <a:pPr>
              <a:buFontTx/>
              <a:buNone/>
            </a:pPr>
            <a:r>
              <a:rPr lang="en-US" smtClean="0"/>
              <a:t>           -  Extends from nape of the neck to </a:t>
            </a:r>
          </a:p>
          <a:p>
            <a:pPr>
              <a:buFontTx/>
              <a:buNone/>
            </a:pPr>
            <a:r>
              <a:rPr lang="en-US" smtClean="0"/>
              <a:t>               the mid point of frontal suture or   	 		[centre of sinciput]</a:t>
            </a:r>
          </a:p>
          <a:p>
            <a:pPr>
              <a:buFontTx/>
              <a:buNone/>
            </a:pPr>
            <a:r>
              <a:rPr lang="en-US" smtClean="0"/>
              <a:t>           -  Attitude is incomplete flexion</a:t>
            </a:r>
          </a:p>
          <a:p>
            <a:pPr>
              <a:buFontTx/>
              <a:buNone/>
            </a:pPr>
            <a:r>
              <a:rPr lang="en-US" smtClean="0"/>
              <a:t>           -  Presentation is vertex</a:t>
            </a:r>
          </a:p>
          <a:p>
            <a:pPr>
              <a:buFontTx/>
              <a:buNone/>
            </a:pPr>
            <a:r>
              <a:rPr lang="en-US" smtClean="0"/>
              <a:t>            </a:t>
            </a:r>
          </a:p>
        </p:txBody>
      </p:sp>
      <p:pic>
        <p:nvPicPr>
          <p:cNvPr id="31747" name="Picture 4" descr="skull"/>
          <p:cNvPicPr>
            <a:picLocks noChangeAspect="1" noChangeArrowheads="1"/>
          </p:cNvPicPr>
          <p:nvPr/>
        </p:nvPicPr>
        <p:blipFill>
          <a:blip r:embed="rId2"/>
          <a:srcRect/>
          <a:stretch>
            <a:fillRect/>
          </a:stretch>
        </p:blipFill>
        <p:spPr bwMode="auto">
          <a:xfrm>
            <a:off x="3500430" y="4286256"/>
            <a:ext cx="3600450" cy="23495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6868" name="Line 7"/>
          <p:cNvSpPr>
            <a:spLocks noChangeShapeType="1"/>
          </p:cNvSpPr>
          <p:nvPr/>
        </p:nvSpPr>
        <p:spPr bwMode="auto">
          <a:xfrm flipH="1" flipV="1">
            <a:off x="3857625" y="4929188"/>
            <a:ext cx="1944688" cy="863600"/>
          </a:xfrm>
          <a:prstGeom prst="line">
            <a:avLst/>
          </a:prstGeom>
          <a:noFill/>
          <a:ln w="38100">
            <a:solidFill>
              <a:srgbClr val="00FF00"/>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endParaRPr lang="en-GB" dirty="0" smtClean="0">
              <a:solidFill>
                <a:schemeClr val="accent1">
                  <a:tint val="88000"/>
                  <a:satMod val="150000"/>
                </a:schemeClr>
              </a:solidFill>
            </a:endParaRPr>
          </a:p>
        </p:txBody>
      </p:sp>
      <p:pic>
        <p:nvPicPr>
          <p:cNvPr id="5123" name="Picture 4" descr="2574W"/>
          <p:cNvPicPr>
            <a:picLocks noGrp="1" noChangeAspect="1" noChangeArrowheads="1"/>
          </p:cNvPicPr>
          <p:nvPr>
            <p:ph idx="1"/>
          </p:nvPr>
        </p:nvPicPr>
        <p:blipFill>
          <a:blip r:embed="rId2"/>
          <a:srcRect/>
          <a:stretch>
            <a:fillRect/>
          </a:stretch>
        </p:blipFill>
        <p:spPr>
          <a:xfrm>
            <a:off x="1142976" y="3429000"/>
            <a:ext cx="381000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124" name="Picture 5" descr="Loading: 'Axis of the Fetal Shoulders in Relation to the Maternal Pelvis' - Please wait..."/>
          <p:cNvPicPr>
            <a:picLocks noChangeAspect="1" noChangeArrowheads="1"/>
          </p:cNvPicPr>
          <p:nvPr/>
        </p:nvPicPr>
        <p:blipFill>
          <a:blip r:embed="rId3"/>
          <a:srcRect/>
          <a:stretch>
            <a:fillRect/>
          </a:stretch>
        </p:blipFill>
        <p:spPr bwMode="auto">
          <a:xfrm>
            <a:off x="4357686" y="642918"/>
            <a:ext cx="4149749" cy="33195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323850" y="333375"/>
            <a:ext cx="8229600" cy="6524625"/>
          </a:xfrm>
        </p:spPr>
        <p:txBody>
          <a:bodyPr/>
          <a:lstStyle/>
          <a:p>
            <a:pPr>
              <a:buFontTx/>
              <a:buNone/>
            </a:pPr>
            <a:r>
              <a:rPr lang="en-US" smtClean="0"/>
              <a:t>c. Occipito frontal</a:t>
            </a:r>
          </a:p>
          <a:p>
            <a:pPr>
              <a:buFontTx/>
              <a:buNone/>
            </a:pPr>
            <a:r>
              <a:rPr lang="en-US" smtClean="0"/>
              <a:t>         -  11.5cm{4 1/2”}</a:t>
            </a:r>
          </a:p>
          <a:p>
            <a:pPr>
              <a:buFontTx/>
              <a:buNone/>
            </a:pPr>
            <a:r>
              <a:rPr lang="en-US" smtClean="0"/>
              <a:t>         -  Extends from occipital eminence to   			the root of the nose [glabella ] </a:t>
            </a:r>
          </a:p>
          <a:p>
            <a:pPr>
              <a:buFontTx/>
              <a:buNone/>
            </a:pPr>
            <a:r>
              <a:rPr lang="en-US" smtClean="0"/>
              <a:t>         -  Attitude of the head is marked 		      			deflection.</a:t>
            </a:r>
          </a:p>
          <a:p>
            <a:pPr>
              <a:buFontTx/>
              <a:buNone/>
            </a:pPr>
            <a:r>
              <a:rPr lang="en-US" smtClean="0"/>
              <a:t>         -  Presentation is deflexed vertex.		 </a:t>
            </a:r>
          </a:p>
          <a:p>
            <a:pPr>
              <a:buFontTx/>
              <a:buNone/>
            </a:pPr>
            <a:r>
              <a:rPr lang="en-US" smtClean="0"/>
              <a:t>            </a:t>
            </a:r>
          </a:p>
          <a:p>
            <a:pPr>
              <a:buFontTx/>
              <a:buNone/>
            </a:pPr>
            <a:r>
              <a:rPr lang="en-US" smtClean="0"/>
              <a:t>            </a:t>
            </a:r>
          </a:p>
          <a:p>
            <a:pPr>
              <a:buFontTx/>
              <a:buNone/>
            </a:pPr>
            <a:r>
              <a:rPr lang="en-US" smtClean="0"/>
              <a:t>          </a:t>
            </a:r>
          </a:p>
          <a:p>
            <a:pPr>
              <a:buFontTx/>
              <a:buNone/>
            </a:pPr>
            <a:r>
              <a:rPr lang="en-US" smtClean="0"/>
              <a:t>       </a:t>
            </a:r>
          </a:p>
          <a:p>
            <a:pPr>
              <a:buFontTx/>
              <a:buNone/>
            </a:pPr>
            <a:r>
              <a:rPr lang="en-US" smtClean="0"/>
              <a:t>         </a:t>
            </a:r>
          </a:p>
        </p:txBody>
      </p:sp>
      <p:pic>
        <p:nvPicPr>
          <p:cNvPr id="32771" name="Picture 4" descr="skull"/>
          <p:cNvPicPr>
            <a:picLocks noChangeAspect="1" noChangeArrowheads="1"/>
          </p:cNvPicPr>
          <p:nvPr/>
        </p:nvPicPr>
        <p:blipFill>
          <a:blip r:embed="rId2"/>
          <a:srcRect/>
          <a:stretch>
            <a:fillRect/>
          </a:stretch>
        </p:blipFill>
        <p:spPr bwMode="auto">
          <a:xfrm>
            <a:off x="4572000" y="4165600"/>
            <a:ext cx="4038600" cy="2692400"/>
          </a:xfrm>
          <a:prstGeom prst="rect">
            <a:avLst/>
          </a:prstGeom>
          <a:ln>
            <a:noFill/>
          </a:ln>
          <a:effectLst>
            <a:softEdge rad="112500"/>
          </a:effectLst>
        </p:spPr>
      </p:pic>
      <p:sp>
        <p:nvSpPr>
          <p:cNvPr id="37892" name="Line 5"/>
          <p:cNvSpPr>
            <a:spLocks noChangeShapeType="1"/>
          </p:cNvSpPr>
          <p:nvPr/>
        </p:nvSpPr>
        <p:spPr bwMode="auto">
          <a:xfrm flipH="1" flipV="1">
            <a:off x="4857750" y="5214938"/>
            <a:ext cx="2376488" cy="360362"/>
          </a:xfrm>
          <a:prstGeom prst="line">
            <a:avLst/>
          </a:prstGeom>
          <a:noFill/>
          <a:ln w="38100">
            <a:solidFill>
              <a:schemeClr val="hlink"/>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7188" y="928688"/>
            <a:ext cx="4675187" cy="5376862"/>
          </a:xfrm>
        </p:spPr>
        <p:txBody>
          <a:bodyPr/>
          <a:lstStyle/>
          <a:p>
            <a:pPr>
              <a:buFontTx/>
              <a:buNone/>
            </a:pPr>
            <a:endParaRPr lang="en-US" smtClean="0"/>
          </a:p>
          <a:p>
            <a:pPr>
              <a:buFontTx/>
              <a:buNone/>
            </a:pPr>
            <a:r>
              <a:rPr lang="en-US" smtClean="0"/>
              <a:t>d. Mento vertical</a:t>
            </a:r>
          </a:p>
          <a:p>
            <a:pPr>
              <a:buFontTx/>
              <a:buNone/>
            </a:pPr>
            <a:r>
              <a:rPr lang="en-US" smtClean="0"/>
              <a:t>-  14cm {5 1/2”}</a:t>
            </a:r>
          </a:p>
          <a:p>
            <a:pPr>
              <a:buFontTx/>
              <a:buChar char="-"/>
            </a:pPr>
            <a:r>
              <a:rPr lang="en-US" smtClean="0"/>
              <a:t>Extend from chin to centre of the  		sagital suture </a:t>
            </a:r>
          </a:p>
          <a:p>
            <a:pPr>
              <a:buFontTx/>
              <a:buChar char="-"/>
            </a:pPr>
            <a:r>
              <a:rPr lang="en-US" smtClean="0"/>
              <a:t>-  Attitude of the head is partial extension</a:t>
            </a:r>
          </a:p>
          <a:p>
            <a:pPr>
              <a:buFontTx/>
              <a:buNone/>
            </a:pPr>
            <a:r>
              <a:rPr lang="en-US" smtClean="0"/>
              <a:t> -  Presentation is brow</a:t>
            </a:r>
          </a:p>
        </p:txBody>
      </p:sp>
      <p:pic>
        <p:nvPicPr>
          <p:cNvPr id="33795" name="Picture 4" descr="DSC00361"/>
          <p:cNvPicPr>
            <a:picLocks noChangeAspect="1" noChangeArrowheads="1"/>
          </p:cNvPicPr>
          <p:nvPr/>
        </p:nvPicPr>
        <p:blipFill>
          <a:blip r:embed="rId2"/>
          <a:srcRect/>
          <a:stretch>
            <a:fillRect/>
          </a:stretch>
        </p:blipFill>
        <p:spPr bwMode="auto">
          <a:xfrm>
            <a:off x="4857752" y="1285860"/>
            <a:ext cx="4038600" cy="3028950"/>
          </a:xfrm>
          <a:prstGeom prst="rect">
            <a:avLst/>
          </a:prstGeom>
          <a:ln>
            <a:noFill/>
          </a:ln>
          <a:effectLst>
            <a:softEdge rad="112500"/>
          </a:effectLst>
        </p:spPr>
      </p:pic>
      <p:sp>
        <p:nvSpPr>
          <p:cNvPr id="38916" name="Line 6"/>
          <p:cNvSpPr>
            <a:spLocks noChangeShapeType="1"/>
          </p:cNvSpPr>
          <p:nvPr/>
        </p:nvSpPr>
        <p:spPr bwMode="auto">
          <a:xfrm flipV="1">
            <a:off x="5857875" y="1714500"/>
            <a:ext cx="1857375" cy="2157413"/>
          </a:xfrm>
          <a:prstGeom prst="line">
            <a:avLst/>
          </a:prstGeom>
          <a:noFill/>
          <a:ln w="38100">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503238" y="530225"/>
            <a:ext cx="8183562" cy="3327400"/>
          </a:xfrm>
        </p:spPr>
        <p:txBody>
          <a:bodyPr>
            <a:normAutofit fontScale="92500" lnSpcReduction="20000"/>
          </a:bodyPr>
          <a:lstStyle/>
          <a:p>
            <a:pPr marL="265176" indent="-265176" fontAlgn="auto">
              <a:spcAft>
                <a:spcPts val="0"/>
              </a:spcAft>
              <a:buFontTx/>
              <a:buNone/>
              <a:defRPr/>
            </a:pPr>
            <a:r>
              <a:rPr lang="en-US" dirty="0" smtClean="0"/>
              <a:t>e. </a:t>
            </a:r>
            <a:r>
              <a:rPr lang="en-US" dirty="0" err="1" smtClean="0"/>
              <a:t>Submento</a:t>
            </a:r>
            <a:r>
              <a:rPr lang="en-US" dirty="0" smtClean="0"/>
              <a:t> vertical</a:t>
            </a:r>
          </a:p>
          <a:p>
            <a:pPr marL="265176" indent="-265176" fontAlgn="auto">
              <a:spcAft>
                <a:spcPts val="0"/>
              </a:spcAft>
              <a:buFontTx/>
              <a:buNone/>
              <a:defRPr/>
            </a:pPr>
            <a:r>
              <a:rPr lang="en-US" dirty="0" smtClean="0"/>
              <a:t>          -  11.5cm {4 ½”}</a:t>
            </a:r>
          </a:p>
          <a:p>
            <a:pPr marL="265176" indent="-265176" fontAlgn="auto">
              <a:spcAft>
                <a:spcPts val="0"/>
              </a:spcAft>
              <a:buFontTx/>
              <a:buNone/>
              <a:defRPr/>
            </a:pPr>
            <a:r>
              <a:rPr lang="en-US" dirty="0" smtClean="0"/>
              <a:t>          -  Extend from junction of floor of the   	      mouth &amp; neck to the highest point  	      		    on the </a:t>
            </a:r>
            <a:r>
              <a:rPr lang="en-US" dirty="0" err="1" smtClean="0"/>
              <a:t>sagittal</a:t>
            </a:r>
            <a:r>
              <a:rPr lang="en-US" dirty="0" smtClean="0"/>
              <a:t> suture</a:t>
            </a:r>
          </a:p>
          <a:p>
            <a:pPr marL="265176" indent="-265176" fontAlgn="auto">
              <a:spcAft>
                <a:spcPts val="0"/>
              </a:spcAft>
              <a:buFontTx/>
              <a:buNone/>
              <a:defRPr/>
            </a:pPr>
            <a:r>
              <a:rPr lang="en-US" dirty="0" smtClean="0"/>
              <a:t>          -  Attitude of the head is incomplete</a:t>
            </a:r>
          </a:p>
          <a:p>
            <a:pPr marL="265176" indent="-265176" fontAlgn="auto">
              <a:spcAft>
                <a:spcPts val="0"/>
              </a:spcAft>
              <a:buFontTx/>
              <a:buNone/>
              <a:defRPr/>
            </a:pPr>
            <a:r>
              <a:rPr lang="en-US" dirty="0" smtClean="0"/>
              <a:t>             extension</a:t>
            </a:r>
          </a:p>
          <a:p>
            <a:pPr marL="265176" indent="-265176" fontAlgn="auto">
              <a:spcAft>
                <a:spcPts val="0"/>
              </a:spcAft>
              <a:buFontTx/>
              <a:buNone/>
              <a:defRPr/>
            </a:pPr>
            <a:r>
              <a:rPr lang="en-US" dirty="0" smtClean="0"/>
              <a:t>          -  Presentation is face</a:t>
            </a:r>
          </a:p>
          <a:p>
            <a:pPr marL="265176" indent="-265176" fontAlgn="auto">
              <a:spcAft>
                <a:spcPts val="0"/>
              </a:spcAft>
              <a:buFontTx/>
              <a:buNone/>
              <a:defRPr/>
            </a:pPr>
            <a:r>
              <a:rPr lang="en-US" dirty="0" smtClean="0"/>
              <a:t>            </a:t>
            </a:r>
          </a:p>
        </p:txBody>
      </p:sp>
      <p:pic>
        <p:nvPicPr>
          <p:cNvPr id="39939" name="Picture 6" descr="DSC00361"/>
          <p:cNvPicPr>
            <a:picLocks noChangeAspect="1" noChangeArrowheads="1"/>
          </p:cNvPicPr>
          <p:nvPr/>
        </p:nvPicPr>
        <p:blipFill>
          <a:blip r:embed="rId2"/>
          <a:srcRect/>
          <a:stretch>
            <a:fillRect/>
          </a:stretch>
        </p:blipFill>
        <p:spPr bwMode="auto">
          <a:xfrm>
            <a:off x="4929188" y="3857625"/>
            <a:ext cx="3600450" cy="2722563"/>
          </a:xfrm>
          <a:prstGeom prst="rect">
            <a:avLst/>
          </a:prstGeom>
          <a:noFill/>
          <a:ln w="9525">
            <a:noFill/>
            <a:miter lim="800000"/>
            <a:headEnd/>
            <a:tailEnd/>
          </a:ln>
        </p:spPr>
      </p:pic>
      <p:sp>
        <p:nvSpPr>
          <p:cNvPr id="39940" name="Line 7"/>
          <p:cNvSpPr>
            <a:spLocks noChangeShapeType="1"/>
          </p:cNvSpPr>
          <p:nvPr/>
        </p:nvSpPr>
        <p:spPr bwMode="auto">
          <a:xfrm flipV="1">
            <a:off x="6286500" y="4500563"/>
            <a:ext cx="1500188" cy="1584325"/>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a:buFontTx/>
              <a:buNone/>
            </a:pPr>
            <a:r>
              <a:rPr lang="en-US" smtClean="0"/>
              <a:t> f. Submento bregmatic</a:t>
            </a:r>
          </a:p>
          <a:p>
            <a:pPr>
              <a:buFontTx/>
              <a:buNone/>
            </a:pPr>
            <a:r>
              <a:rPr lang="en-US" smtClean="0"/>
              <a:t>               -  9.5cm {3 ¾”}</a:t>
            </a:r>
          </a:p>
          <a:p>
            <a:r>
              <a:rPr lang="en-US" smtClean="0"/>
              <a:t>            -  Extend from the chin to the    				middle of bregma</a:t>
            </a:r>
          </a:p>
          <a:p>
            <a:pPr lvl="2">
              <a:buFontTx/>
              <a:buNone/>
            </a:pPr>
            <a:r>
              <a:rPr lang="en-US" smtClean="0"/>
              <a:t>          -  </a:t>
            </a:r>
            <a:r>
              <a:rPr lang="en-US" sz="2800" smtClean="0"/>
              <a:t>Attitude of the head is complete   			extension</a:t>
            </a:r>
          </a:p>
          <a:p>
            <a:r>
              <a:rPr lang="en-US" smtClean="0"/>
              <a:t>            -  Presentation is face</a:t>
            </a:r>
          </a:p>
        </p:txBody>
      </p:sp>
      <p:pic>
        <p:nvPicPr>
          <p:cNvPr id="35843" name="Picture 5" descr="DSC00361"/>
          <p:cNvPicPr>
            <a:picLocks noChangeAspect="1" noChangeArrowheads="1"/>
          </p:cNvPicPr>
          <p:nvPr/>
        </p:nvPicPr>
        <p:blipFill>
          <a:blip r:embed="rId2"/>
          <a:srcRect/>
          <a:stretch>
            <a:fillRect/>
          </a:stretch>
        </p:blipFill>
        <p:spPr bwMode="auto">
          <a:xfrm>
            <a:off x="4357686" y="3786190"/>
            <a:ext cx="3600450" cy="2722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0964" name="Line 6"/>
          <p:cNvSpPr>
            <a:spLocks noChangeShapeType="1"/>
          </p:cNvSpPr>
          <p:nvPr/>
        </p:nvSpPr>
        <p:spPr bwMode="auto">
          <a:xfrm flipV="1">
            <a:off x="5429250" y="4143375"/>
            <a:ext cx="647700" cy="1944688"/>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503238" y="1357313"/>
            <a:ext cx="8183562" cy="3360737"/>
          </a:xfrm>
        </p:spPr>
        <p:txBody>
          <a:bodyPr/>
          <a:lstStyle/>
          <a:p>
            <a:pPr>
              <a:buFontTx/>
              <a:buNone/>
            </a:pPr>
            <a:r>
              <a:rPr lang="en-US" smtClean="0"/>
              <a:t>B. Transverse diameters are</a:t>
            </a:r>
          </a:p>
          <a:p>
            <a:pPr>
              <a:buFontTx/>
              <a:buNone/>
            </a:pPr>
            <a:r>
              <a:rPr lang="en-US" smtClean="0"/>
              <a:t>           a. Biparietal diameter </a:t>
            </a:r>
          </a:p>
          <a:p>
            <a:pPr>
              <a:buFontTx/>
              <a:buNone/>
            </a:pPr>
            <a:r>
              <a:rPr lang="en-US" smtClean="0"/>
              <a:t>           b. Super subparietal diameter</a:t>
            </a:r>
          </a:p>
          <a:p>
            <a:pPr>
              <a:buFontTx/>
              <a:buNone/>
            </a:pPr>
            <a:r>
              <a:rPr lang="en-US" smtClean="0"/>
              <a:t>           c. Bi-temporal diameter</a:t>
            </a:r>
          </a:p>
          <a:p>
            <a:pPr>
              <a:buFontTx/>
              <a:buNone/>
            </a:pPr>
            <a:r>
              <a:rPr lang="en-US" smtClean="0"/>
              <a:t>           d. Bi-mastoid diameter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endParaRPr lang="en-GB" smtClean="0">
              <a:solidFill>
                <a:schemeClr val="accent1">
                  <a:tint val="88000"/>
                  <a:satMod val="150000"/>
                </a:schemeClr>
              </a:solidFill>
            </a:endParaRPr>
          </a:p>
        </p:txBody>
      </p:sp>
      <p:sp>
        <p:nvSpPr>
          <p:cNvPr id="43011" name="Rectangle 3"/>
          <p:cNvSpPr>
            <a:spLocks noGrp="1" noChangeArrowheads="1"/>
          </p:cNvSpPr>
          <p:nvPr>
            <p:ph idx="1"/>
          </p:nvPr>
        </p:nvSpPr>
        <p:spPr>
          <a:xfrm>
            <a:off x="928688" y="1071563"/>
            <a:ext cx="7543800" cy="2541587"/>
          </a:xfrm>
        </p:spPr>
        <p:txBody>
          <a:bodyPr/>
          <a:lstStyle/>
          <a:p>
            <a:r>
              <a:rPr lang="en-US" smtClean="0"/>
              <a:t>a. Biparietal diameter</a:t>
            </a:r>
          </a:p>
          <a:p>
            <a:pPr>
              <a:buFontTx/>
              <a:buNone/>
            </a:pPr>
            <a:r>
              <a:rPr lang="en-US" smtClean="0"/>
              <a:t>         - 9.5 cm {3 3/4”}</a:t>
            </a:r>
          </a:p>
          <a:p>
            <a:pPr>
              <a:buFontTx/>
              <a:buNone/>
            </a:pPr>
            <a:r>
              <a:rPr lang="en-US" smtClean="0"/>
              <a:t>         - Extends between two parietal 			eminances</a:t>
            </a:r>
          </a:p>
          <a:p>
            <a:pPr>
              <a:buFontTx/>
              <a:buNone/>
            </a:pPr>
            <a:endParaRPr lang="en-US" smtClean="0"/>
          </a:p>
        </p:txBody>
      </p:sp>
      <p:pic>
        <p:nvPicPr>
          <p:cNvPr id="37892" name="Picture 4"/>
          <p:cNvPicPr>
            <a:picLocks noChangeAspect="1" noChangeArrowheads="1"/>
          </p:cNvPicPr>
          <p:nvPr/>
        </p:nvPicPr>
        <p:blipFill>
          <a:blip r:embed="rId2"/>
          <a:srcRect/>
          <a:stretch>
            <a:fillRect/>
          </a:stretch>
        </p:blipFill>
        <p:spPr bwMode="auto">
          <a:xfrm>
            <a:off x="4572000" y="3789363"/>
            <a:ext cx="2765425" cy="27942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3013" name="Line 5"/>
          <p:cNvSpPr>
            <a:spLocks noChangeShapeType="1"/>
          </p:cNvSpPr>
          <p:nvPr/>
        </p:nvSpPr>
        <p:spPr bwMode="auto">
          <a:xfrm flipV="1">
            <a:off x="4572000" y="4786313"/>
            <a:ext cx="2643188" cy="71437"/>
          </a:xfrm>
          <a:prstGeom prst="line">
            <a:avLst/>
          </a:prstGeom>
          <a:noFill/>
          <a:ln w="38100">
            <a:solidFill>
              <a:srgbClr val="0000FF"/>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3"/>
          <p:cNvSpPr>
            <a:spLocks noGrp="1" noChangeArrowheads="1"/>
          </p:cNvSpPr>
          <p:nvPr>
            <p:ph/>
          </p:nvPr>
        </p:nvSpPr>
        <p:spPr>
          <a:xfrm>
            <a:off x="357188" y="260350"/>
            <a:ext cx="8215312" cy="3382963"/>
          </a:xfrm>
        </p:spPr>
        <p:txBody>
          <a:bodyPr/>
          <a:lstStyle/>
          <a:p>
            <a:r>
              <a:rPr lang="en-US" smtClean="0"/>
              <a:t>b. Super subparietal diameter</a:t>
            </a:r>
          </a:p>
          <a:p>
            <a:pPr>
              <a:buFontTx/>
              <a:buNone/>
            </a:pPr>
            <a:r>
              <a:rPr lang="en-US" smtClean="0"/>
              <a:t>          -  8.5 cm (3 ½”)</a:t>
            </a:r>
          </a:p>
          <a:p>
            <a:pPr>
              <a:buFontTx/>
              <a:buNone/>
            </a:pPr>
            <a:r>
              <a:rPr lang="en-US" smtClean="0"/>
              <a:t>          -  Extends from a point placed below 		one parietal eminance to a point    		placed above the other parietal 	       eminance of the opposite side.</a:t>
            </a:r>
          </a:p>
        </p:txBody>
      </p:sp>
      <p:pic>
        <p:nvPicPr>
          <p:cNvPr id="38916" name="Picture 8" descr="skull"/>
          <p:cNvPicPr>
            <a:picLocks noChangeAspect="1" noChangeArrowheads="1"/>
          </p:cNvPicPr>
          <p:nvPr/>
        </p:nvPicPr>
        <p:blipFill>
          <a:blip r:embed="rId2"/>
          <a:srcRect/>
          <a:stretch>
            <a:fillRect/>
          </a:stretch>
        </p:blipFill>
        <p:spPr bwMode="auto">
          <a:xfrm>
            <a:off x="5292725" y="3978275"/>
            <a:ext cx="3851275" cy="2879725"/>
          </a:xfrm>
          <a:prstGeom prst="ellipse">
            <a:avLst/>
          </a:prstGeom>
          <a:ln>
            <a:noFill/>
          </a:ln>
          <a:effectLst>
            <a:softEdge rad="112500"/>
          </a:effectLst>
        </p:spPr>
      </p:pic>
      <p:sp>
        <p:nvSpPr>
          <p:cNvPr id="44036" name="Line 10"/>
          <p:cNvSpPr>
            <a:spLocks noChangeShapeType="1"/>
          </p:cNvSpPr>
          <p:nvPr/>
        </p:nvSpPr>
        <p:spPr bwMode="auto">
          <a:xfrm flipH="1">
            <a:off x="7164388" y="4292600"/>
            <a:ext cx="792162" cy="2232025"/>
          </a:xfrm>
          <a:prstGeom prst="line">
            <a:avLst/>
          </a:prstGeom>
          <a:noFill/>
          <a:ln w="38100">
            <a:solidFill>
              <a:srgbClr val="11111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pPr>
              <a:buFontTx/>
              <a:buNone/>
            </a:pPr>
            <a:r>
              <a:rPr lang="en-US" smtClean="0"/>
              <a:t>c. Bi-temporal diameter</a:t>
            </a:r>
          </a:p>
          <a:p>
            <a:pPr>
              <a:buFontTx/>
              <a:buNone/>
            </a:pPr>
            <a:r>
              <a:rPr lang="en-US" smtClean="0"/>
              <a:t>          -  8 cm (3 ¼”)</a:t>
            </a:r>
          </a:p>
          <a:p>
            <a:pPr>
              <a:buFontTx/>
              <a:buNone/>
            </a:pPr>
            <a:r>
              <a:rPr lang="en-US" smtClean="0"/>
              <a:t>          -  Between two lower ends of the    	     coronal sutures.</a:t>
            </a:r>
          </a:p>
          <a:p>
            <a:pPr>
              <a:buFontTx/>
              <a:buNone/>
            </a:pPr>
            <a:r>
              <a:rPr lang="en-US" smtClean="0"/>
              <a:t>           </a:t>
            </a:r>
          </a:p>
        </p:txBody>
      </p:sp>
      <p:pic>
        <p:nvPicPr>
          <p:cNvPr id="39939" name="Picture 4" descr="Fetal Human Skull 30 Weeks BC-181"/>
          <p:cNvPicPr>
            <a:picLocks noChangeAspect="1" noChangeArrowheads="1"/>
          </p:cNvPicPr>
          <p:nvPr/>
        </p:nvPicPr>
        <p:blipFill>
          <a:blip r:embed="rId2"/>
          <a:srcRect/>
          <a:stretch>
            <a:fillRect/>
          </a:stretch>
        </p:blipFill>
        <p:spPr bwMode="auto">
          <a:xfrm>
            <a:off x="2786050" y="3357562"/>
            <a:ext cx="2857500" cy="27209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57200" y="928688"/>
            <a:ext cx="8229600" cy="2857500"/>
          </a:xfrm>
        </p:spPr>
        <p:txBody>
          <a:bodyPr>
            <a:normAutofit fontScale="92500" lnSpcReduction="10000"/>
          </a:bodyPr>
          <a:lstStyle/>
          <a:p>
            <a:pPr marL="265176" indent="-265176" fontAlgn="auto">
              <a:spcAft>
                <a:spcPts val="0"/>
              </a:spcAft>
              <a:buFont typeface="Wingdings 2"/>
              <a:buChar char=""/>
              <a:defRPr/>
            </a:pPr>
            <a:r>
              <a:rPr lang="en-US" dirty="0" smtClean="0"/>
              <a:t>d. Bi-mastoid diameter</a:t>
            </a:r>
          </a:p>
          <a:p>
            <a:pPr marL="265176" indent="-265176" fontAlgn="auto">
              <a:spcAft>
                <a:spcPts val="0"/>
              </a:spcAft>
              <a:buFontTx/>
              <a:buNone/>
              <a:defRPr/>
            </a:pPr>
            <a:r>
              <a:rPr lang="en-GB" dirty="0" smtClean="0"/>
              <a:t>              - 7.5 cm (3”)</a:t>
            </a:r>
          </a:p>
          <a:p>
            <a:pPr marL="265176" indent="-265176" fontAlgn="auto">
              <a:spcAft>
                <a:spcPts val="0"/>
              </a:spcAft>
              <a:buFontTx/>
              <a:buNone/>
              <a:defRPr/>
            </a:pPr>
            <a:r>
              <a:rPr lang="en-GB" dirty="0" smtClean="0"/>
              <a:t>              - Distance between the tips of the  			mastoid processes.</a:t>
            </a:r>
          </a:p>
          <a:p>
            <a:pPr marL="265176" indent="-265176" fontAlgn="auto">
              <a:spcAft>
                <a:spcPts val="0"/>
              </a:spcAft>
              <a:buFontTx/>
              <a:buNone/>
              <a:defRPr/>
            </a:pPr>
            <a:r>
              <a:rPr lang="en-GB" dirty="0" smtClean="0"/>
              <a:t>              - It is an incompressible diameter.</a:t>
            </a:r>
          </a:p>
          <a:p>
            <a:pPr marL="265176" indent="-265176" fontAlgn="auto">
              <a:spcAft>
                <a:spcPts val="0"/>
              </a:spcAft>
              <a:buFontTx/>
              <a:buNone/>
              <a:defRPr/>
            </a:pPr>
            <a:r>
              <a:rPr lang="en-GB" dirty="0" smtClean="0"/>
              <a:t>              - Impossible to reduce it’s length    			obstetrically.</a:t>
            </a:r>
          </a:p>
        </p:txBody>
      </p:sp>
      <p:pic>
        <p:nvPicPr>
          <p:cNvPr id="40963" name="Picture 5" descr="Go to fullsize image">
            <a:hlinkClick r:id="rId2"/>
          </p:cNvPr>
          <p:cNvPicPr>
            <a:picLocks noChangeAspect="1" noChangeArrowheads="1"/>
          </p:cNvPicPr>
          <p:nvPr/>
        </p:nvPicPr>
        <p:blipFill>
          <a:blip r:embed="rId3"/>
          <a:srcRect/>
          <a:stretch>
            <a:fillRect/>
          </a:stretch>
        </p:blipFill>
        <p:spPr bwMode="auto">
          <a:xfrm>
            <a:off x="5072066" y="3500438"/>
            <a:ext cx="3635375" cy="27828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6084" name="Line 7"/>
          <p:cNvSpPr>
            <a:spLocks noChangeShapeType="1"/>
          </p:cNvSpPr>
          <p:nvPr/>
        </p:nvSpPr>
        <p:spPr bwMode="auto">
          <a:xfrm>
            <a:off x="6643688" y="5143500"/>
            <a:ext cx="863600" cy="71438"/>
          </a:xfrm>
          <a:prstGeom prst="line">
            <a:avLst/>
          </a:prstGeom>
          <a:noFill/>
          <a:ln w="28575">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28688" y="2997200"/>
            <a:ext cx="7624762" cy="1143000"/>
          </a:xfrm>
        </p:spPr>
        <p:txBody>
          <a:bodyPr/>
          <a:lstStyle/>
          <a:p>
            <a:pPr fontAlgn="auto">
              <a:spcAft>
                <a:spcPts val="0"/>
              </a:spcAft>
              <a:defRPr/>
            </a:pPr>
            <a:r>
              <a:rPr lang="en-GB" dirty="0" smtClean="0">
                <a:solidFill>
                  <a:schemeClr val="accent1">
                    <a:tint val="88000"/>
                    <a:satMod val="150000"/>
                  </a:schemeClr>
                </a:solidFill>
              </a:rPr>
              <a:t>Foetal head Circumference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68313" y="785813"/>
            <a:ext cx="8229600" cy="3357562"/>
          </a:xfrm>
        </p:spPr>
        <p:txBody>
          <a:bodyPr>
            <a:normAutofit fontScale="92500" lnSpcReduction="10000"/>
          </a:bodyPr>
          <a:lstStyle/>
          <a:p>
            <a:pPr marL="265176" indent="-265176" fontAlgn="auto">
              <a:spcAft>
                <a:spcPts val="0"/>
              </a:spcAft>
              <a:buFontTx/>
              <a:buNone/>
              <a:defRPr/>
            </a:pPr>
            <a:r>
              <a:rPr lang="en-US" dirty="0" smtClean="0"/>
              <a:t>   The FETAL SKULL is made of bones which forms the VAULT and the BASE.</a:t>
            </a:r>
          </a:p>
          <a:p>
            <a:pPr marL="265176" indent="-265176" fontAlgn="auto">
              <a:spcAft>
                <a:spcPts val="0"/>
              </a:spcAft>
              <a:buFontTx/>
              <a:buNone/>
              <a:defRPr/>
            </a:pPr>
            <a:endParaRPr lang="en-US" dirty="0" smtClean="0"/>
          </a:p>
          <a:p>
            <a:pPr marL="265176" indent="-265176" fontAlgn="auto">
              <a:spcAft>
                <a:spcPts val="0"/>
              </a:spcAft>
              <a:buFontTx/>
              <a:buNone/>
              <a:defRPr/>
            </a:pPr>
            <a:r>
              <a:rPr lang="en-US" dirty="0" smtClean="0"/>
              <a:t>          VAULT is made of thin, compressible</a:t>
            </a:r>
          </a:p>
          <a:p>
            <a:pPr marL="265176" indent="-265176" fontAlgn="auto">
              <a:spcAft>
                <a:spcPts val="0"/>
              </a:spcAft>
              <a:buFontTx/>
              <a:buNone/>
              <a:defRPr/>
            </a:pPr>
            <a:r>
              <a:rPr lang="en-US" dirty="0" smtClean="0"/>
              <a:t>And pliable flat bones.</a:t>
            </a:r>
          </a:p>
          <a:p>
            <a:pPr marL="265176" indent="-265176" fontAlgn="auto">
              <a:spcAft>
                <a:spcPts val="0"/>
              </a:spcAft>
              <a:buFontTx/>
              <a:buNone/>
              <a:defRPr/>
            </a:pPr>
            <a:endParaRPr lang="en-US" dirty="0" smtClean="0"/>
          </a:p>
          <a:p>
            <a:pPr marL="265176" indent="-265176" fontAlgn="auto">
              <a:spcAft>
                <a:spcPts val="0"/>
              </a:spcAft>
              <a:buFontTx/>
              <a:buNone/>
              <a:defRPr/>
            </a:pPr>
            <a:r>
              <a:rPr lang="en-US" dirty="0" smtClean="0"/>
              <a:t>          BASE is made of rigid and incompressible bones.</a:t>
            </a:r>
          </a:p>
        </p:txBody>
      </p:sp>
      <p:pic>
        <p:nvPicPr>
          <p:cNvPr id="6148" name="Picture 6"/>
          <p:cNvPicPr>
            <a:picLocks noChangeAspect="1" noChangeArrowheads="1"/>
          </p:cNvPicPr>
          <p:nvPr/>
        </p:nvPicPr>
        <p:blipFill>
          <a:blip r:embed="rId2"/>
          <a:srcRect/>
          <a:stretch>
            <a:fillRect/>
          </a:stretch>
        </p:blipFill>
        <p:spPr bwMode="auto">
          <a:xfrm>
            <a:off x="3428992" y="4286256"/>
            <a:ext cx="2438400" cy="19812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500063" y="357188"/>
            <a:ext cx="8183562" cy="1050925"/>
          </a:xfrm>
        </p:spPr>
        <p:txBody>
          <a:bodyPr/>
          <a:lstStyle/>
          <a:p>
            <a:pPr algn="ctr" fontAlgn="auto">
              <a:spcAft>
                <a:spcPts val="0"/>
              </a:spcAft>
              <a:defRPr/>
            </a:pPr>
            <a:r>
              <a:rPr lang="en-GB" dirty="0" smtClean="0">
                <a:solidFill>
                  <a:schemeClr val="accent1">
                    <a:tint val="88000"/>
                    <a:satMod val="150000"/>
                  </a:schemeClr>
                </a:solidFill>
              </a:rPr>
              <a:t>Circumferences</a:t>
            </a:r>
          </a:p>
        </p:txBody>
      </p:sp>
      <p:sp>
        <p:nvSpPr>
          <p:cNvPr id="1028" name="Rectangle 3"/>
          <p:cNvSpPr>
            <a:spLocks noGrp="1" noChangeArrowheads="1"/>
          </p:cNvSpPr>
          <p:nvPr>
            <p:ph idx="1"/>
          </p:nvPr>
        </p:nvSpPr>
        <p:spPr>
          <a:xfrm>
            <a:off x="636588" y="1428750"/>
            <a:ext cx="8078787" cy="4500563"/>
          </a:xfrm>
        </p:spPr>
        <p:txBody>
          <a:bodyPr>
            <a:normAutofit fontScale="92500" lnSpcReduction="10000"/>
          </a:bodyPr>
          <a:lstStyle/>
          <a:p>
            <a:pPr marL="265176" indent="-265176" fontAlgn="auto">
              <a:lnSpc>
                <a:spcPct val="90000"/>
              </a:lnSpc>
              <a:spcAft>
                <a:spcPts val="0"/>
              </a:spcAft>
              <a:buFont typeface="Wingdings 2"/>
              <a:buChar char=""/>
              <a:defRPr/>
            </a:pPr>
            <a:r>
              <a:rPr lang="en-GB" dirty="0" smtClean="0"/>
              <a:t>Foetal head Circumference of vertex &amp; face passes through the true pelvis .</a:t>
            </a:r>
          </a:p>
          <a:p>
            <a:pPr marL="265176" indent="-265176" fontAlgn="auto">
              <a:lnSpc>
                <a:spcPct val="90000"/>
              </a:lnSpc>
              <a:spcAft>
                <a:spcPts val="0"/>
              </a:spcAft>
              <a:buFont typeface="Wingdings 2"/>
              <a:buChar char=""/>
              <a:defRPr/>
            </a:pPr>
            <a:r>
              <a:rPr lang="en-GB" dirty="0" smtClean="0"/>
              <a:t>This Circumference of Foetal head passes through the pelvis is the </a:t>
            </a:r>
            <a:r>
              <a:rPr lang="en-GB" b="1" u="sng" dirty="0" smtClean="0"/>
              <a:t>GIRDLE OF CONTACT</a:t>
            </a:r>
            <a:r>
              <a:rPr lang="en-GB" dirty="0" smtClean="0"/>
              <a:t>.</a:t>
            </a:r>
          </a:p>
          <a:p>
            <a:pPr marL="265176" indent="-265176" fontAlgn="auto">
              <a:lnSpc>
                <a:spcPct val="90000"/>
              </a:lnSpc>
              <a:spcAft>
                <a:spcPts val="0"/>
              </a:spcAft>
              <a:buFont typeface="Wingdings 2"/>
              <a:buChar char=""/>
              <a:defRPr/>
            </a:pPr>
            <a:r>
              <a:rPr lang="en-GB" dirty="0" smtClean="0"/>
              <a:t> True pelvis permits to pass various vertex or face presentations with  GIRDLE OF CONTACT        9.4 – 11.25 cm.</a:t>
            </a:r>
          </a:p>
          <a:p>
            <a:pPr marL="265176" indent="-265176" fontAlgn="auto">
              <a:lnSpc>
                <a:spcPct val="90000"/>
              </a:lnSpc>
              <a:spcAft>
                <a:spcPts val="0"/>
              </a:spcAft>
              <a:buFont typeface="Wingdings 2"/>
              <a:buChar char=""/>
              <a:defRPr/>
            </a:pPr>
            <a:r>
              <a:rPr lang="en-GB" dirty="0" smtClean="0"/>
              <a:t>But brow presentation (incomplete extension) with </a:t>
            </a:r>
            <a:r>
              <a:rPr lang="en-GB" dirty="0" err="1" smtClean="0"/>
              <a:t>mento</a:t>
            </a:r>
            <a:r>
              <a:rPr lang="en-GB" dirty="0" smtClean="0"/>
              <a:t> vertical </a:t>
            </a:r>
            <a:r>
              <a:rPr lang="en-GB" dirty="0" err="1" smtClean="0"/>
              <a:t>diametre</a:t>
            </a:r>
            <a:r>
              <a:rPr lang="en-GB" dirty="0" smtClean="0"/>
              <a:t> of 13 cm cannot pass through it.</a:t>
            </a:r>
          </a:p>
          <a:p>
            <a:pPr marL="265176" indent="-265176" fontAlgn="auto">
              <a:lnSpc>
                <a:spcPct val="90000"/>
              </a:lnSpc>
              <a:spcAft>
                <a:spcPts val="0"/>
              </a:spcAft>
              <a:buFont typeface="Wingdings 2"/>
              <a:buChar char=""/>
              <a:defRPr/>
            </a:pPr>
            <a:r>
              <a:rPr lang="en-GB" dirty="0" smtClean="0"/>
              <a:t>Co the Circumference differs according to the </a:t>
            </a:r>
            <a:r>
              <a:rPr lang="en-GB" b="1" dirty="0" smtClean="0"/>
              <a:t>attitude</a:t>
            </a:r>
            <a:r>
              <a:rPr lang="en-GB" dirty="0" smtClean="0"/>
              <a:t> of head.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fontAlgn="auto">
              <a:spcAft>
                <a:spcPts val="0"/>
              </a:spcAft>
              <a:defRPr/>
            </a:pPr>
            <a:endParaRPr lang="en-GB" dirty="0" smtClean="0">
              <a:solidFill>
                <a:schemeClr val="accent1">
                  <a:tint val="88000"/>
                  <a:satMod val="150000"/>
                </a:schemeClr>
              </a:solidFill>
            </a:endParaRPr>
          </a:p>
        </p:txBody>
      </p:sp>
      <p:pic>
        <p:nvPicPr>
          <p:cNvPr id="43011" name="Picture 4" descr="2574W"/>
          <p:cNvPicPr>
            <a:picLocks noGrp="1" noChangeAspect="1" noChangeArrowheads="1"/>
          </p:cNvPicPr>
          <p:nvPr>
            <p:ph idx="1"/>
          </p:nvPr>
        </p:nvPicPr>
        <p:blipFill>
          <a:blip r:embed="rId2"/>
          <a:stretch>
            <a:fillRect/>
          </a:stretch>
        </p:blipFill>
        <p:spPr>
          <a:xfrm>
            <a:off x="2690019" y="1290637"/>
            <a:ext cx="381000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81" name="Group 53"/>
          <p:cNvGraphicFramePr>
            <a:graphicFrameLocks noGrp="1"/>
          </p:cNvGraphicFramePr>
          <p:nvPr>
            <p:ph type="tbl" idx="1"/>
          </p:nvPr>
        </p:nvGraphicFramePr>
        <p:xfrm>
          <a:off x="285750" y="214313"/>
          <a:ext cx="8464550" cy="6345237"/>
        </p:xfrm>
        <a:graphic>
          <a:graphicData uri="http://schemas.openxmlformats.org/drawingml/2006/table">
            <a:tbl>
              <a:tblPr/>
              <a:tblGrid>
                <a:gridCol w="2035158">
                  <a:extLst>
                    <a:ext uri="{9D8B030D-6E8A-4147-A177-3AD203B41FA5}">
                      <a16:colId xmlns:a16="http://schemas.microsoft.com/office/drawing/2014/main" val="20000"/>
                    </a:ext>
                  </a:extLst>
                </a:gridCol>
                <a:gridCol w="3214710">
                  <a:extLst>
                    <a:ext uri="{9D8B030D-6E8A-4147-A177-3AD203B41FA5}">
                      <a16:colId xmlns:a16="http://schemas.microsoft.com/office/drawing/2014/main" val="20001"/>
                    </a:ext>
                  </a:extLst>
                </a:gridCol>
                <a:gridCol w="1357322">
                  <a:extLst>
                    <a:ext uri="{9D8B030D-6E8A-4147-A177-3AD203B41FA5}">
                      <a16:colId xmlns:a16="http://schemas.microsoft.com/office/drawing/2014/main" val="20002"/>
                    </a:ext>
                  </a:extLst>
                </a:gridCol>
                <a:gridCol w="1857388">
                  <a:extLst>
                    <a:ext uri="{9D8B030D-6E8A-4147-A177-3AD203B41FA5}">
                      <a16:colId xmlns:a16="http://schemas.microsoft.com/office/drawing/2014/main" val="20003"/>
                    </a:ext>
                  </a:extLst>
                </a:gridCol>
              </a:tblGrid>
              <a:tr h="1335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Arial" charset="0"/>
                        </a:rPr>
                        <a:t>Attitude</a:t>
                      </a:r>
                      <a:r>
                        <a:rPr kumimoji="0" lang="en-GB" sz="2800" b="0" i="0" u="none" strike="noStrike" cap="none" normalizeH="0" baseline="0" dirty="0" smtClean="0">
                          <a:ln>
                            <a:noFill/>
                          </a:ln>
                          <a:solidFill>
                            <a:schemeClr val="tx1"/>
                          </a:solidFill>
                          <a:effectLst/>
                          <a:latin typeface="Arial" charset="0"/>
                        </a:rPr>
                        <a:t> of the 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Plane of {Tr+Ap d} engagement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shape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Circumference in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29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Complete flexion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  Biparital 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Subocc breg 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round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27.5 (11”)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29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Deflexed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Arial" charset="0"/>
                        </a:rPr>
                        <a:t>Biparital</a:t>
                      </a:r>
                      <a:r>
                        <a:rPr kumimoji="0" lang="en-GB" sz="2800" b="0" i="0" u="none" strike="noStrike" cap="none" normalizeH="0" baseline="0" dirty="0" smtClean="0">
                          <a:ln>
                            <a:noFill/>
                          </a:ln>
                          <a:solidFill>
                            <a:schemeClr val="tx1"/>
                          </a:solidFill>
                          <a:effectLst/>
                          <a:latin typeface="Arial" charset="0"/>
                        </a:rPr>
                        <a:t> 9.5  + </a:t>
                      </a:r>
                      <a:r>
                        <a:rPr kumimoji="0" lang="en-GB" sz="2800" b="0" i="0" u="none" strike="noStrike" cap="none" normalizeH="0" baseline="0" dirty="0" err="1" smtClean="0">
                          <a:ln>
                            <a:noFill/>
                          </a:ln>
                          <a:solidFill>
                            <a:schemeClr val="tx1"/>
                          </a:solidFill>
                          <a:effectLst/>
                          <a:latin typeface="Arial" charset="0"/>
                        </a:rPr>
                        <a:t>occi</a:t>
                      </a:r>
                      <a:r>
                        <a:rPr kumimoji="0" lang="en-GB" sz="2800" b="0" i="0" u="none" strike="noStrike" cap="none" normalizeH="0" baseline="0" dirty="0" smtClean="0">
                          <a:ln>
                            <a:noFill/>
                          </a:ln>
                          <a:solidFill>
                            <a:schemeClr val="tx1"/>
                          </a:solidFill>
                          <a:effectLst/>
                          <a:latin typeface="Arial" charset="0"/>
                        </a:rPr>
                        <a:t> front  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oval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34 cm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(13 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183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Incomplete extension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a:t>
                      </a:r>
                      <a:r>
                        <a:rPr kumimoji="0" lang="en-GB" sz="2800" b="1" i="1" u="none" strike="noStrike" cap="none" normalizeH="0" baseline="0" smtClean="0">
                          <a:ln>
                            <a:noFill/>
                          </a:ln>
                          <a:solidFill>
                            <a:schemeClr val="tx1"/>
                          </a:solidFill>
                          <a:effectLst/>
                          <a:latin typeface="Arial" charset="0"/>
                        </a:rPr>
                        <a:t>brow</a:t>
                      </a:r>
                      <a:r>
                        <a:rPr kumimoji="0" lang="en-GB" sz="2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Biparital 9.5  +    ment vert 14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Big oval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37.5 cm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183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Complete extension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Arial" charset="0"/>
                        </a:rPr>
                        <a:t>Biparital</a:t>
                      </a:r>
                      <a:r>
                        <a:rPr kumimoji="0" lang="en-GB" sz="2800" b="0" i="0" u="none" strike="noStrike" cap="none" normalizeH="0" baseline="0" dirty="0" smtClean="0">
                          <a:ln>
                            <a:noFill/>
                          </a:ln>
                          <a:solidFill>
                            <a:schemeClr val="tx1"/>
                          </a:solidFill>
                          <a:effectLst/>
                          <a:latin typeface="Arial" charset="0"/>
                        </a:rPr>
                        <a:t> 9.5 +    </a:t>
                      </a:r>
                      <a:r>
                        <a:rPr kumimoji="0" lang="en-GB" sz="2800" b="0" i="0" u="none" strike="noStrike" cap="none" normalizeH="0" baseline="0" dirty="0" err="1" smtClean="0">
                          <a:ln>
                            <a:noFill/>
                          </a:ln>
                          <a:solidFill>
                            <a:schemeClr val="tx1"/>
                          </a:solidFill>
                          <a:effectLst/>
                          <a:latin typeface="Arial" charset="0"/>
                        </a:rPr>
                        <a:t>subment</a:t>
                      </a:r>
                      <a:r>
                        <a:rPr kumimoji="0" lang="en-GB" sz="2800" b="0" i="0" u="none" strike="noStrike" cap="none" normalizeH="0" baseline="0" dirty="0" smtClean="0">
                          <a:ln>
                            <a:noFill/>
                          </a:ln>
                          <a:solidFill>
                            <a:schemeClr val="tx1"/>
                          </a:solidFill>
                          <a:effectLst/>
                          <a:latin typeface="Arial" charset="0"/>
                        </a:rPr>
                        <a:t> </a:t>
                      </a:r>
                      <a:r>
                        <a:rPr kumimoji="0" lang="en-GB" sz="2800" b="0" i="0" u="none" strike="noStrike" cap="none" normalizeH="0" baseline="0" dirty="0" err="1" smtClean="0">
                          <a:ln>
                            <a:noFill/>
                          </a:ln>
                          <a:solidFill>
                            <a:schemeClr val="tx1"/>
                          </a:solidFill>
                          <a:effectLst/>
                          <a:latin typeface="Arial" charset="0"/>
                        </a:rPr>
                        <a:t>breg</a:t>
                      </a:r>
                      <a:r>
                        <a:rPr kumimoji="0" lang="en-GB" sz="2800" b="0" i="0" u="none" strike="noStrike" cap="none" normalizeH="0" baseline="0" dirty="0" smtClean="0">
                          <a:ln>
                            <a:noFill/>
                          </a:ln>
                          <a:solidFill>
                            <a:schemeClr val="tx1"/>
                          </a:solidFill>
                          <a:effectLst/>
                          <a:latin typeface="Arial" charset="0"/>
                        </a:rPr>
                        <a:t> 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round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27.5 cm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28625" y="642938"/>
            <a:ext cx="8183563" cy="1050925"/>
          </a:xfrm>
        </p:spPr>
        <p:txBody>
          <a:bodyPr>
            <a:normAutofit fontScale="90000"/>
          </a:bodyPr>
          <a:lstStyle/>
          <a:p>
            <a:pPr algn="ctr" fontAlgn="auto">
              <a:spcAft>
                <a:spcPts val="0"/>
              </a:spcAft>
              <a:defRPr/>
            </a:pPr>
            <a:r>
              <a:rPr lang="en-GB" sz="4000" dirty="0" smtClean="0">
                <a:solidFill>
                  <a:schemeClr val="accent1">
                    <a:tint val="88000"/>
                    <a:satMod val="150000"/>
                  </a:schemeClr>
                </a:solidFill>
              </a:rPr>
              <a:t>Clinical importance of sutures &amp; </a:t>
            </a:r>
            <a:r>
              <a:rPr lang="en-GB" sz="4000" dirty="0" err="1" smtClean="0">
                <a:solidFill>
                  <a:schemeClr val="accent1">
                    <a:tint val="88000"/>
                    <a:satMod val="150000"/>
                  </a:schemeClr>
                </a:solidFill>
              </a:rPr>
              <a:t>fontanelles</a:t>
            </a:r>
            <a:endParaRPr lang="en-GB" sz="4000" dirty="0" smtClean="0">
              <a:solidFill>
                <a:schemeClr val="accent1">
                  <a:tint val="88000"/>
                  <a:satMod val="150000"/>
                </a:schemeClr>
              </a:solidFill>
            </a:endParaRPr>
          </a:p>
        </p:txBody>
      </p:sp>
      <p:sp>
        <p:nvSpPr>
          <p:cNvPr id="51203" name="Rectangle 3"/>
          <p:cNvSpPr>
            <a:spLocks noGrp="1" noChangeArrowheads="1"/>
          </p:cNvSpPr>
          <p:nvPr>
            <p:ph idx="1"/>
          </p:nvPr>
        </p:nvSpPr>
        <p:spPr>
          <a:xfrm>
            <a:off x="428625" y="1714500"/>
            <a:ext cx="8183563" cy="4187825"/>
          </a:xfrm>
        </p:spPr>
        <p:txBody>
          <a:bodyPr/>
          <a:lstStyle/>
          <a:p>
            <a:r>
              <a:rPr lang="en-GB" smtClean="0"/>
              <a:t>Palpation of sagittal suture with fontanelles in labour can identify the attitude &amp; position of vertex in Vertex presentation.</a:t>
            </a:r>
          </a:p>
          <a:p>
            <a:r>
              <a:rPr lang="en-GB" smtClean="0"/>
              <a:t>Overlapping of cranial bones signifies the moulding of head.</a:t>
            </a:r>
          </a:p>
          <a:p>
            <a:r>
              <a:rPr lang="en-GB" smtClean="0"/>
              <a:t>extreme Overlapping in labour denotes foetal death.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fontAlgn="auto">
              <a:spcAft>
                <a:spcPts val="0"/>
              </a:spcAft>
              <a:defRPr/>
            </a:pPr>
            <a:r>
              <a:rPr lang="en-GB" smtClean="0">
                <a:solidFill>
                  <a:schemeClr val="accent1">
                    <a:tint val="88000"/>
                    <a:satMod val="150000"/>
                  </a:schemeClr>
                </a:solidFill>
              </a:rPr>
              <a:t>Presenting parts of Foetal skull</a:t>
            </a:r>
          </a:p>
        </p:txBody>
      </p:sp>
      <p:sp>
        <p:nvSpPr>
          <p:cNvPr id="52227" name="Rectangle 3"/>
          <p:cNvSpPr>
            <a:spLocks noGrp="1" noChangeArrowheads="1"/>
          </p:cNvSpPr>
          <p:nvPr>
            <p:ph idx="1"/>
          </p:nvPr>
        </p:nvSpPr>
        <p:spPr>
          <a:xfrm>
            <a:off x="3286125" y="1500188"/>
            <a:ext cx="2354263" cy="2398712"/>
          </a:xfrm>
        </p:spPr>
        <p:txBody>
          <a:bodyPr/>
          <a:lstStyle/>
          <a:p>
            <a:pPr>
              <a:buFontTx/>
              <a:buNone/>
            </a:pPr>
            <a:r>
              <a:rPr lang="en-GB" smtClean="0"/>
              <a:t>Vertex</a:t>
            </a:r>
          </a:p>
          <a:p>
            <a:pPr>
              <a:buFontTx/>
              <a:buNone/>
            </a:pPr>
            <a:r>
              <a:rPr lang="en-GB" smtClean="0"/>
              <a:t>Face </a:t>
            </a:r>
          </a:p>
          <a:p>
            <a:pPr>
              <a:buFontTx/>
              <a:buNone/>
            </a:pPr>
            <a:r>
              <a:rPr lang="en-GB" smtClean="0"/>
              <a:t>brow</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00063" y="714375"/>
            <a:ext cx="8183562" cy="1050925"/>
          </a:xfrm>
        </p:spPr>
        <p:txBody>
          <a:bodyPr/>
          <a:lstStyle/>
          <a:p>
            <a:pPr fontAlgn="auto">
              <a:spcAft>
                <a:spcPts val="0"/>
              </a:spcAft>
              <a:defRPr/>
            </a:pPr>
            <a:r>
              <a:rPr lang="en-GB" dirty="0" smtClean="0">
                <a:solidFill>
                  <a:schemeClr val="accent1">
                    <a:tint val="88000"/>
                    <a:satMod val="150000"/>
                  </a:schemeClr>
                </a:solidFill>
              </a:rPr>
              <a:t>Foetal skull changes in labour</a:t>
            </a:r>
          </a:p>
        </p:txBody>
      </p:sp>
      <p:sp>
        <p:nvSpPr>
          <p:cNvPr id="53251" name="Rectangle 3"/>
          <p:cNvSpPr>
            <a:spLocks noGrp="1" noChangeArrowheads="1"/>
          </p:cNvSpPr>
          <p:nvPr>
            <p:ph idx="1"/>
          </p:nvPr>
        </p:nvSpPr>
        <p:spPr>
          <a:xfrm>
            <a:off x="503238" y="1643063"/>
            <a:ext cx="8183562" cy="3074987"/>
          </a:xfrm>
        </p:spPr>
        <p:txBody>
          <a:bodyPr/>
          <a:lstStyle/>
          <a:p>
            <a:endParaRPr lang="en-GB" smtClean="0"/>
          </a:p>
          <a:p>
            <a:pPr>
              <a:buFontTx/>
              <a:buNone/>
            </a:pPr>
            <a:r>
              <a:rPr lang="en-GB" smtClean="0"/>
              <a:t>                  Moulding</a:t>
            </a:r>
          </a:p>
          <a:p>
            <a:pPr>
              <a:buFontTx/>
              <a:buNone/>
            </a:pPr>
            <a:r>
              <a:rPr lang="en-GB" smtClean="0"/>
              <a:t>                  Caput succedaneum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00063" y="571500"/>
            <a:ext cx="8183562" cy="1050925"/>
          </a:xfrm>
        </p:spPr>
        <p:txBody>
          <a:bodyPr>
            <a:normAutofit fontScale="90000"/>
          </a:bodyPr>
          <a:lstStyle/>
          <a:p>
            <a:pPr algn="ctr" fontAlgn="auto">
              <a:spcAft>
                <a:spcPts val="0"/>
              </a:spcAft>
              <a:defRPr/>
            </a:pPr>
            <a:r>
              <a:rPr lang="en-GB" sz="4000" dirty="0" smtClean="0">
                <a:solidFill>
                  <a:schemeClr val="accent1">
                    <a:tint val="88000"/>
                    <a:satMod val="150000"/>
                  </a:schemeClr>
                </a:solidFill>
              </a:rPr>
              <a:t>Moulding</a:t>
            </a:r>
            <a:br>
              <a:rPr lang="en-GB" sz="4000" dirty="0" smtClean="0">
                <a:solidFill>
                  <a:schemeClr val="accent1">
                    <a:tint val="88000"/>
                    <a:satMod val="150000"/>
                  </a:schemeClr>
                </a:solidFill>
              </a:rPr>
            </a:br>
            <a:endParaRPr lang="en-GB" sz="4000" dirty="0" smtClean="0">
              <a:solidFill>
                <a:schemeClr val="accent1">
                  <a:tint val="88000"/>
                  <a:satMod val="150000"/>
                </a:schemeClr>
              </a:solidFill>
            </a:endParaRPr>
          </a:p>
        </p:txBody>
      </p:sp>
      <p:sp>
        <p:nvSpPr>
          <p:cNvPr id="48131" name="Rectangle 3"/>
          <p:cNvSpPr>
            <a:spLocks noGrp="1" noChangeArrowheads="1"/>
          </p:cNvSpPr>
          <p:nvPr>
            <p:ph idx="1"/>
          </p:nvPr>
        </p:nvSpPr>
        <p:spPr>
          <a:xfrm>
            <a:off x="642938" y="2143125"/>
            <a:ext cx="8183562" cy="3756025"/>
          </a:xfrm>
        </p:spPr>
        <p:txBody>
          <a:bodyPr>
            <a:normAutofit fontScale="92500"/>
          </a:bodyPr>
          <a:lstStyle/>
          <a:p>
            <a:pPr marL="265176" indent="-265176" fontAlgn="auto">
              <a:lnSpc>
                <a:spcPct val="90000"/>
              </a:lnSpc>
              <a:spcAft>
                <a:spcPts val="0"/>
              </a:spcAft>
              <a:buFontTx/>
              <a:buNone/>
              <a:defRPr/>
            </a:pPr>
            <a:r>
              <a:rPr lang="en-GB" sz="2400" dirty="0" smtClean="0"/>
              <a:t>                It is the alteration of the shape of the fore coming head with minimal reduction in size due to resistance of girdle of contact while passing through the resistant birth passage during labour.</a:t>
            </a:r>
          </a:p>
          <a:p>
            <a:pPr marL="265176" indent="-265176" fontAlgn="auto">
              <a:lnSpc>
                <a:spcPct val="90000"/>
              </a:lnSpc>
              <a:spcAft>
                <a:spcPts val="0"/>
              </a:spcAft>
              <a:buFontTx/>
              <a:buNone/>
              <a:defRPr/>
            </a:pPr>
            <a:endParaRPr lang="en-GB" sz="2400" dirty="0" smtClean="0"/>
          </a:p>
          <a:p>
            <a:pPr marL="265176" indent="-265176" fontAlgn="auto">
              <a:lnSpc>
                <a:spcPct val="90000"/>
              </a:lnSpc>
              <a:spcAft>
                <a:spcPts val="0"/>
              </a:spcAft>
              <a:buFontTx/>
              <a:buNone/>
              <a:defRPr/>
            </a:pPr>
            <a:r>
              <a:rPr lang="en-GB" sz="2400" dirty="0" smtClean="0"/>
              <a:t>   Alteration of head with minimal reduction in size of 4 mm in skull diameter is common in normal </a:t>
            </a:r>
            <a:r>
              <a:rPr lang="en-GB" sz="2400" dirty="0" err="1" smtClean="0"/>
              <a:t>delivary</a:t>
            </a:r>
            <a:r>
              <a:rPr lang="en-GB" sz="2400" dirty="0" smtClean="0"/>
              <a:t>.</a:t>
            </a:r>
          </a:p>
          <a:p>
            <a:pPr marL="265176" indent="-265176" fontAlgn="auto">
              <a:lnSpc>
                <a:spcPct val="90000"/>
              </a:lnSpc>
              <a:spcAft>
                <a:spcPts val="0"/>
              </a:spcAft>
              <a:buFontTx/>
              <a:buNone/>
              <a:defRPr/>
            </a:pPr>
            <a:endParaRPr lang="en-GB" sz="2400" dirty="0" smtClean="0"/>
          </a:p>
          <a:p>
            <a:pPr marL="265176" indent="-265176" fontAlgn="auto">
              <a:lnSpc>
                <a:spcPct val="90000"/>
              </a:lnSpc>
              <a:spcAft>
                <a:spcPts val="0"/>
              </a:spcAft>
              <a:buFontTx/>
              <a:buNone/>
              <a:defRPr/>
            </a:pPr>
            <a:r>
              <a:rPr lang="en-GB" sz="2400" dirty="0" smtClean="0"/>
              <a:t>    Moulding disappears within few hours after birth.</a:t>
            </a:r>
          </a:p>
          <a:p>
            <a:pPr marL="265176" indent="-265176" fontAlgn="auto">
              <a:lnSpc>
                <a:spcPct val="90000"/>
              </a:lnSpc>
              <a:spcAft>
                <a:spcPts val="0"/>
              </a:spcAft>
              <a:buFontTx/>
              <a:buNone/>
              <a:defRPr/>
            </a:pPr>
            <a:endParaRPr lang="en-GB" sz="2400" dirty="0" smtClean="0"/>
          </a:p>
          <a:p>
            <a:pPr marL="265176" indent="-265176" fontAlgn="auto">
              <a:lnSpc>
                <a:spcPct val="90000"/>
              </a:lnSpc>
              <a:spcAft>
                <a:spcPts val="0"/>
              </a:spcAft>
              <a:buFontTx/>
              <a:buNone/>
              <a:defRPr/>
            </a:pPr>
            <a:r>
              <a:rPr lang="en-GB" sz="2400" dirty="0" smtClean="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fontAlgn="auto">
              <a:spcAft>
                <a:spcPts val="0"/>
              </a:spcAft>
              <a:defRPr/>
            </a:pPr>
            <a:endParaRPr lang="en-GB" smtClean="0">
              <a:solidFill>
                <a:schemeClr val="accent1">
                  <a:tint val="88000"/>
                  <a:satMod val="150000"/>
                </a:schemeClr>
              </a:solidFill>
            </a:endParaRPr>
          </a:p>
        </p:txBody>
      </p:sp>
      <p:sp>
        <p:nvSpPr>
          <p:cNvPr id="55299" name="Rectangle 3"/>
          <p:cNvSpPr>
            <a:spLocks noGrp="1" noChangeArrowheads="1"/>
          </p:cNvSpPr>
          <p:nvPr>
            <p:ph idx="1"/>
          </p:nvPr>
        </p:nvSpPr>
        <p:spPr>
          <a:xfrm>
            <a:off x="503238" y="530225"/>
            <a:ext cx="8183562" cy="2898775"/>
          </a:xfrm>
        </p:spPr>
        <p:txBody>
          <a:bodyPr/>
          <a:lstStyle/>
          <a:p>
            <a:pPr>
              <a:buFontTx/>
              <a:buNone/>
            </a:pPr>
            <a:r>
              <a:rPr lang="en-GB" smtClean="0"/>
              <a:t>Mechanism – </a:t>
            </a:r>
          </a:p>
          <a:p>
            <a:pPr>
              <a:buFontTx/>
              <a:buNone/>
            </a:pPr>
            <a:r>
              <a:rPr lang="en-GB" smtClean="0"/>
              <a:t>There is compression of the engaging diameter of the head with corresponding elongation of the diameter at Rt angle to it.</a:t>
            </a:r>
          </a:p>
        </p:txBody>
      </p:sp>
      <p:sp>
        <p:nvSpPr>
          <p:cNvPr id="55300" name="Oval 5"/>
          <p:cNvSpPr>
            <a:spLocks noChangeArrowheads="1"/>
          </p:cNvSpPr>
          <p:nvPr/>
        </p:nvSpPr>
        <p:spPr bwMode="auto">
          <a:xfrm>
            <a:off x="1116013" y="4292600"/>
            <a:ext cx="1584325" cy="16557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01" name="Oval 6"/>
          <p:cNvSpPr>
            <a:spLocks noChangeArrowheads="1"/>
          </p:cNvSpPr>
          <p:nvPr/>
        </p:nvSpPr>
        <p:spPr bwMode="auto">
          <a:xfrm>
            <a:off x="971550" y="4581525"/>
            <a:ext cx="1908175" cy="10080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02" name="Line 7"/>
          <p:cNvSpPr>
            <a:spLocks noChangeShapeType="1"/>
          </p:cNvSpPr>
          <p:nvPr/>
        </p:nvSpPr>
        <p:spPr bwMode="auto">
          <a:xfrm>
            <a:off x="1908175" y="4292600"/>
            <a:ext cx="0" cy="288925"/>
          </a:xfrm>
          <a:prstGeom prst="line">
            <a:avLst/>
          </a:prstGeom>
          <a:noFill/>
          <a:ln w="9525">
            <a:solidFill>
              <a:schemeClr val="tx1"/>
            </a:solidFill>
            <a:round/>
            <a:headEnd/>
            <a:tailEnd type="triangle" w="med" len="med"/>
          </a:ln>
        </p:spPr>
        <p:txBody>
          <a:bodyPr/>
          <a:lstStyle/>
          <a:p>
            <a:endParaRPr lang="en-US"/>
          </a:p>
        </p:txBody>
      </p:sp>
      <p:sp>
        <p:nvSpPr>
          <p:cNvPr id="55303" name="Line 8"/>
          <p:cNvSpPr>
            <a:spLocks noChangeShapeType="1"/>
          </p:cNvSpPr>
          <p:nvPr/>
        </p:nvSpPr>
        <p:spPr bwMode="auto">
          <a:xfrm flipV="1">
            <a:off x="1908175" y="5589588"/>
            <a:ext cx="0" cy="360362"/>
          </a:xfrm>
          <a:prstGeom prst="line">
            <a:avLst/>
          </a:prstGeom>
          <a:noFill/>
          <a:ln w="9525">
            <a:solidFill>
              <a:schemeClr val="tx1"/>
            </a:solidFill>
            <a:round/>
            <a:headEnd/>
            <a:tailEnd type="triangle" w="med" len="med"/>
          </a:ln>
        </p:spPr>
        <p:txBody>
          <a:bodyPr/>
          <a:lstStyle/>
          <a:p>
            <a:endParaRPr lang="en-US"/>
          </a:p>
        </p:txBody>
      </p:sp>
      <p:pic>
        <p:nvPicPr>
          <p:cNvPr id="55304" name="Picture 9" descr="DSC00361"/>
          <p:cNvPicPr>
            <a:picLocks noChangeAspect="1" noChangeArrowheads="1"/>
          </p:cNvPicPr>
          <p:nvPr/>
        </p:nvPicPr>
        <p:blipFill>
          <a:blip r:embed="rId2"/>
          <a:srcRect/>
          <a:stretch>
            <a:fillRect/>
          </a:stretch>
        </p:blipFill>
        <p:spPr bwMode="auto">
          <a:xfrm>
            <a:off x="4714875" y="3143250"/>
            <a:ext cx="3600450" cy="2722563"/>
          </a:xfrm>
          <a:prstGeom prst="rect">
            <a:avLst/>
          </a:prstGeom>
          <a:noFill/>
          <a:ln w="9525">
            <a:noFill/>
            <a:miter lim="800000"/>
            <a:headEnd/>
            <a:tailEnd/>
          </a:ln>
        </p:spPr>
      </p:pic>
      <p:sp>
        <p:nvSpPr>
          <p:cNvPr id="55305" name="Line 10"/>
          <p:cNvSpPr>
            <a:spLocks noChangeShapeType="1"/>
          </p:cNvSpPr>
          <p:nvPr/>
        </p:nvSpPr>
        <p:spPr bwMode="auto">
          <a:xfrm flipH="1" flipV="1">
            <a:off x="6215063" y="3643313"/>
            <a:ext cx="1008062" cy="1728787"/>
          </a:xfrm>
          <a:prstGeom prst="line">
            <a:avLst/>
          </a:prstGeom>
          <a:noFill/>
          <a:ln w="9525">
            <a:solidFill>
              <a:schemeClr val="tx1"/>
            </a:solidFill>
            <a:round/>
            <a:headEnd/>
            <a:tailEnd type="triangle" w="med" len="med"/>
          </a:ln>
        </p:spPr>
        <p:txBody>
          <a:bodyPr/>
          <a:lstStyle/>
          <a:p>
            <a:endParaRPr lang="en-US"/>
          </a:p>
        </p:txBody>
      </p:sp>
      <p:sp>
        <p:nvSpPr>
          <p:cNvPr id="55306" name="Line 11"/>
          <p:cNvSpPr>
            <a:spLocks noChangeShapeType="1"/>
          </p:cNvSpPr>
          <p:nvPr/>
        </p:nvSpPr>
        <p:spPr bwMode="auto">
          <a:xfrm flipV="1">
            <a:off x="5429250" y="4000500"/>
            <a:ext cx="2376488" cy="1439863"/>
          </a:xfrm>
          <a:prstGeom prst="line">
            <a:avLst/>
          </a:prstGeom>
          <a:noFill/>
          <a:ln w="38100">
            <a:solidFill>
              <a:schemeClr val="tx1"/>
            </a:solidFill>
            <a:round/>
            <a:headEnd/>
            <a:tailEnd type="triangle" w="med" len="med"/>
          </a:ln>
        </p:spPr>
        <p:txBody>
          <a:bodyPr/>
          <a:lstStyle/>
          <a:p>
            <a:endParaRPr lang="en-US"/>
          </a:p>
        </p:txBody>
      </p:sp>
      <p:sp>
        <p:nvSpPr>
          <p:cNvPr id="55307" name="Text Box 12"/>
          <p:cNvSpPr txBox="1">
            <a:spLocks noChangeArrowheads="1"/>
          </p:cNvSpPr>
          <p:nvPr/>
        </p:nvSpPr>
        <p:spPr bwMode="auto">
          <a:xfrm rot="3490376">
            <a:off x="5765801" y="4230687"/>
            <a:ext cx="2259012" cy="366713"/>
          </a:xfrm>
          <a:prstGeom prst="rect">
            <a:avLst/>
          </a:prstGeom>
          <a:noFill/>
          <a:ln w="9525">
            <a:noFill/>
            <a:miter lim="800000"/>
            <a:headEnd/>
            <a:tailEnd/>
          </a:ln>
        </p:spPr>
        <p:txBody>
          <a:bodyPr>
            <a:spAutoFit/>
          </a:bodyPr>
          <a:lstStyle/>
          <a:p>
            <a:r>
              <a:rPr lang="en-GB"/>
              <a:t>Girdle of contact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14375" y="857250"/>
            <a:ext cx="8183563" cy="1050925"/>
          </a:xfrm>
        </p:spPr>
        <p:txBody>
          <a:bodyPr/>
          <a:lstStyle/>
          <a:p>
            <a:pPr algn="ctr" fontAlgn="auto">
              <a:spcAft>
                <a:spcPts val="0"/>
              </a:spcAft>
              <a:defRPr/>
            </a:pPr>
            <a:r>
              <a:rPr lang="en-GB" dirty="0" err="1" smtClean="0">
                <a:solidFill>
                  <a:schemeClr val="accent1">
                    <a:tint val="88000"/>
                    <a:satMod val="150000"/>
                  </a:schemeClr>
                </a:solidFill>
              </a:rPr>
              <a:t>Gradings</a:t>
            </a:r>
            <a:r>
              <a:rPr lang="en-GB" dirty="0" smtClean="0">
                <a:solidFill>
                  <a:schemeClr val="accent1">
                    <a:tint val="88000"/>
                    <a:satMod val="150000"/>
                  </a:schemeClr>
                </a:solidFill>
              </a:rPr>
              <a:t> </a:t>
            </a:r>
          </a:p>
        </p:txBody>
      </p:sp>
      <p:sp>
        <p:nvSpPr>
          <p:cNvPr id="50179" name="Rectangle 5"/>
          <p:cNvSpPr>
            <a:spLocks noGrp="1" noChangeArrowheads="1"/>
          </p:cNvSpPr>
          <p:nvPr>
            <p:ph idx="1"/>
          </p:nvPr>
        </p:nvSpPr>
        <p:spPr>
          <a:xfrm>
            <a:off x="503238" y="2286000"/>
            <a:ext cx="8183562" cy="2432050"/>
          </a:xfrm>
        </p:spPr>
        <p:txBody>
          <a:bodyPr>
            <a:normAutofit fontScale="85000" lnSpcReduction="20000"/>
          </a:bodyPr>
          <a:lstStyle/>
          <a:p>
            <a:pPr marL="265176" indent="-265176" fontAlgn="auto">
              <a:spcAft>
                <a:spcPts val="0"/>
              </a:spcAft>
              <a:buFontTx/>
              <a:buNone/>
              <a:defRPr/>
            </a:pPr>
            <a:r>
              <a:rPr lang="en-GB" dirty="0" smtClean="0"/>
              <a:t> There are 3 grades</a:t>
            </a:r>
          </a:p>
          <a:p>
            <a:pPr marL="265176" indent="-265176" fontAlgn="auto">
              <a:spcAft>
                <a:spcPts val="0"/>
              </a:spcAft>
              <a:buFontTx/>
              <a:buNone/>
              <a:defRPr/>
            </a:pPr>
            <a:endParaRPr lang="en-GB" dirty="0" smtClean="0"/>
          </a:p>
          <a:p>
            <a:pPr marL="265176" indent="-265176" fontAlgn="auto">
              <a:spcAft>
                <a:spcPts val="0"/>
              </a:spcAft>
              <a:buFontTx/>
              <a:buNone/>
              <a:defRPr/>
            </a:pPr>
            <a:r>
              <a:rPr lang="en-GB" dirty="0" smtClean="0"/>
              <a:t>         Grade I  -  bones touching but not   				   overlapping </a:t>
            </a:r>
          </a:p>
          <a:p>
            <a:pPr marL="265176" indent="-265176" fontAlgn="auto">
              <a:spcAft>
                <a:spcPts val="0"/>
              </a:spcAft>
              <a:buFontTx/>
              <a:buNone/>
              <a:defRPr/>
            </a:pPr>
            <a:r>
              <a:rPr lang="en-GB" dirty="0" smtClean="0"/>
              <a:t>         Grade II  - overlapping but easily 	 			   </a:t>
            </a:r>
            <a:r>
              <a:rPr lang="en-GB" dirty="0" err="1" smtClean="0"/>
              <a:t>seperated</a:t>
            </a:r>
            <a:endParaRPr lang="en-GB" dirty="0" smtClean="0"/>
          </a:p>
          <a:p>
            <a:pPr marL="265176" indent="-265176" fontAlgn="auto">
              <a:spcAft>
                <a:spcPts val="0"/>
              </a:spcAft>
              <a:buFontTx/>
              <a:buNone/>
              <a:defRPr/>
            </a:pPr>
            <a:r>
              <a:rPr lang="en-GB" dirty="0" smtClean="0"/>
              <a:t>         Grade III  -  fixed overlapping</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28625" y="357188"/>
            <a:ext cx="8183563" cy="1050925"/>
          </a:xfrm>
        </p:spPr>
        <p:txBody>
          <a:bodyPr/>
          <a:lstStyle/>
          <a:p>
            <a:pPr algn="ctr" fontAlgn="auto">
              <a:spcAft>
                <a:spcPts val="0"/>
              </a:spcAft>
              <a:defRPr/>
            </a:pPr>
            <a:r>
              <a:rPr lang="en-GB" dirty="0" smtClean="0">
                <a:solidFill>
                  <a:schemeClr val="accent1">
                    <a:tint val="88000"/>
                    <a:satMod val="150000"/>
                  </a:schemeClr>
                </a:solidFill>
              </a:rPr>
              <a:t>Caput succedaneum</a:t>
            </a:r>
          </a:p>
        </p:txBody>
      </p:sp>
      <p:sp>
        <p:nvSpPr>
          <p:cNvPr id="51203" name="Rectangle 3"/>
          <p:cNvSpPr>
            <a:spLocks noGrp="1" noChangeArrowheads="1"/>
          </p:cNvSpPr>
          <p:nvPr>
            <p:ph idx="1"/>
          </p:nvPr>
        </p:nvSpPr>
        <p:spPr>
          <a:xfrm>
            <a:off x="500063" y="1500188"/>
            <a:ext cx="8075612" cy="4929187"/>
          </a:xfrm>
        </p:spPr>
        <p:txBody>
          <a:bodyPr>
            <a:normAutofit lnSpcReduction="10000"/>
          </a:bodyPr>
          <a:lstStyle/>
          <a:p>
            <a:pPr marL="265176" indent="-265176" fontAlgn="auto">
              <a:lnSpc>
                <a:spcPct val="80000"/>
              </a:lnSpc>
              <a:spcAft>
                <a:spcPts val="0"/>
              </a:spcAft>
              <a:buFont typeface="Wingdings 2"/>
              <a:buChar char=""/>
              <a:defRPr/>
            </a:pPr>
            <a:r>
              <a:rPr lang="en-GB" dirty="0" smtClean="0"/>
              <a:t>It is the formation of swelling due to stagnation of fluid in the layers of the scalp beneath the girdle of contact. </a:t>
            </a:r>
          </a:p>
          <a:p>
            <a:pPr marL="265176" indent="-265176" fontAlgn="auto">
              <a:lnSpc>
                <a:spcPct val="80000"/>
              </a:lnSpc>
              <a:spcAft>
                <a:spcPts val="0"/>
              </a:spcAft>
              <a:buFont typeface="Wingdings 2"/>
              <a:buChar char=""/>
              <a:defRPr/>
            </a:pPr>
            <a:r>
              <a:rPr lang="en-GB" dirty="0" smtClean="0"/>
              <a:t>Girdle of contact can be either</a:t>
            </a:r>
          </a:p>
          <a:p>
            <a:pPr marL="265176" indent="-265176" fontAlgn="auto">
              <a:lnSpc>
                <a:spcPct val="80000"/>
              </a:lnSpc>
              <a:spcAft>
                <a:spcPts val="0"/>
              </a:spcAft>
              <a:buFontTx/>
              <a:buNone/>
              <a:defRPr/>
            </a:pPr>
            <a:r>
              <a:rPr lang="en-GB" dirty="0" smtClean="0"/>
              <a:t>                    bone</a:t>
            </a:r>
          </a:p>
          <a:p>
            <a:pPr marL="265176" indent="-265176" fontAlgn="auto">
              <a:lnSpc>
                <a:spcPct val="80000"/>
              </a:lnSpc>
              <a:spcAft>
                <a:spcPts val="0"/>
              </a:spcAft>
              <a:buFontTx/>
              <a:buNone/>
              <a:defRPr/>
            </a:pPr>
            <a:r>
              <a:rPr lang="en-GB" dirty="0" smtClean="0"/>
              <a:t>                    dilating cervix or</a:t>
            </a:r>
          </a:p>
          <a:p>
            <a:pPr marL="265176" indent="-265176" fontAlgn="auto">
              <a:lnSpc>
                <a:spcPct val="80000"/>
              </a:lnSpc>
              <a:spcAft>
                <a:spcPts val="0"/>
              </a:spcAft>
              <a:buFontTx/>
              <a:buNone/>
              <a:defRPr/>
            </a:pPr>
            <a:r>
              <a:rPr lang="en-GB" dirty="0" smtClean="0"/>
              <a:t>                    </a:t>
            </a:r>
            <a:r>
              <a:rPr lang="en-GB" dirty="0" err="1" smtClean="0"/>
              <a:t>vulval</a:t>
            </a:r>
            <a:r>
              <a:rPr lang="en-GB" dirty="0" smtClean="0"/>
              <a:t> ring</a:t>
            </a:r>
          </a:p>
          <a:p>
            <a:pPr marL="265176" indent="-265176" fontAlgn="auto">
              <a:lnSpc>
                <a:spcPct val="80000"/>
              </a:lnSpc>
              <a:spcAft>
                <a:spcPts val="0"/>
              </a:spcAft>
              <a:buFontTx/>
              <a:buNone/>
              <a:defRPr/>
            </a:pPr>
            <a:r>
              <a:rPr lang="en-GB" dirty="0" smtClean="0"/>
              <a:t>   Swelling is boggy, diffuse &amp; not limited to the suture lines.</a:t>
            </a:r>
          </a:p>
          <a:p>
            <a:pPr marL="265176" indent="-265176" fontAlgn="auto">
              <a:lnSpc>
                <a:spcPct val="80000"/>
              </a:lnSpc>
              <a:spcAft>
                <a:spcPts val="0"/>
              </a:spcAft>
              <a:buFontTx/>
              <a:buNone/>
              <a:defRPr/>
            </a:pPr>
            <a:r>
              <a:rPr lang="en-GB" dirty="0" smtClean="0"/>
              <a:t>    It appears after rupture of the membranes.</a:t>
            </a:r>
          </a:p>
          <a:p>
            <a:pPr marL="265176" indent="-265176" fontAlgn="auto">
              <a:lnSpc>
                <a:spcPct val="80000"/>
              </a:lnSpc>
              <a:spcAft>
                <a:spcPts val="0"/>
              </a:spcAft>
              <a:buFontTx/>
              <a:buNone/>
              <a:defRPr/>
            </a:pPr>
            <a:r>
              <a:rPr lang="en-GB" dirty="0" smtClean="0"/>
              <a:t>    With increasing flexion, the caput is placed more </a:t>
            </a:r>
            <a:r>
              <a:rPr lang="en-GB" dirty="0" err="1" smtClean="0"/>
              <a:t>posteriorly</a:t>
            </a:r>
            <a:r>
              <a:rPr lang="en-GB" dirty="0" smtClean="0"/>
              <a:t>.</a:t>
            </a:r>
          </a:p>
          <a:p>
            <a:pPr marL="265176" indent="-265176" fontAlgn="auto">
              <a:lnSpc>
                <a:spcPct val="80000"/>
              </a:lnSpc>
              <a:spcAft>
                <a:spcPts val="0"/>
              </a:spcAft>
              <a:buFontTx/>
              <a:buNone/>
              <a:defRPr/>
            </a:pPr>
            <a:r>
              <a:rPr lang="en-GB" dirty="0" smtClean="0"/>
              <a:t>   It disappears spontaneously within 24 hrs of birth.</a:t>
            </a:r>
          </a:p>
          <a:p>
            <a:pPr marL="265176" indent="-265176" fontAlgn="auto">
              <a:lnSpc>
                <a:spcPct val="80000"/>
              </a:lnSpc>
              <a:spcAft>
                <a:spcPts val="0"/>
              </a:spcAft>
              <a:buFontTx/>
              <a:buNone/>
              <a:defRPr/>
            </a:pPr>
            <a:endParaRPr lang="en-GB" dirty="0" smtClean="0"/>
          </a:p>
          <a:p>
            <a:pPr marL="265176" indent="-265176" fontAlgn="auto">
              <a:lnSpc>
                <a:spcPct val="80000"/>
              </a:lnSpc>
              <a:spcAft>
                <a:spcPts val="0"/>
              </a:spcAft>
              <a:buFontTx/>
              <a:buNone/>
              <a:defRPr/>
            </a:pPr>
            <a:endParaRPr lang="en-GB" dirty="0" smtClean="0"/>
          </a:p>
        </p:txBody>
      </p:sp>
      <p:sp>
        <p:nvSpPr>
          <p:cNvPr id="57348" name="Oval 4"/>
          <p:cNvSpPr>
            <a:spLocks noChangeArrowheads="1"/>
          </p:cNvSpPr>
          <p:nvPr/>
        </p:nvSpPr>
        <p:spPr bwMode="auto">
          <a:xfrm>
            <a:off x="611188" y="4292600"/>
            <a:ext cx="73025" cy="73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349" name="Oval 5"/>
          <p:cNvSpPr>
            <a:spLocks noChangeArrowheads="1"/>
          </p:cNvSpPr>
          <p:nvPr/>
        </p:nvSpPr>
        <p:spPr bwMode="auto">
          <a:xfrm>
            <a:off x="684213" y="5084763"/>
            <a:ext cx="71437" cy="73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350" name="Oval 6"/>
          <p:cNvSpPr>
            <a:spLocks noChangeArrowheads="1"/>
          </p:cNvSpPr>
          <p:nvPr/>
        </p:nvSpPr>
        <p:spPr bwMode="auto">
          <a:xfrm>
            <a:off x="684213" y="5516563"/>
            <a:ext cx="71437" cy="73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351" name="Oval 7"/>
          <p:cNvSpPr>
            <a:spLocks noChangeArrowheads="1"/>
          </p:cNvSpPr>
          <p:nvPr/>
        </p:nvSpPr>
        <p:spPr bwMode="auto">
          <a:xfrm>
            <a:off x="611188" y="6308725"/>
            <a:ext cx="73025" cy="73025"/>
          </a:xfrm>
          <a:prstGeom prst="ellipse">
            <a:avLst/>
          </a:prstGeom>
          <a:solidFill>
            <a:schemeClr val="accent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285875" y="1412875"/>
            <a:ext cx="7339013" cy="4016375"/>
          </a:xfrm>
        </p:spPr>
        <p:txBody>
          <a:bodyPr>
            <a:normAutofit/>
          </a:bodyPr>
          <a:lstStyle/>
          <a:p>
            <a:pPr>
              <a:buFontTx/>
              <a:buNone/>
            </a:pPr>
            <a:r>
              <a:rPr lang="en-US" smtClean="0"/>
              <a:t>   The bones which forms the skull are –</a:t>
            </a:r>
          </a:p>
          <a:p>
            <a:pPr>
              <a:buFontTx/>
              <a:buNone/>
            </a:pPr>
            <a:endParaRPr lang="en-US" smtClean="0"/>
          </a:p>
          <a:p>
            <a:pPr>
              <a:buFontTx/>
              <a:buNone/>
            </a:pPr>
            <a:r>
              <a:rPr lang="en-US" smtClean="0"/>
              <a:t>          - 2  Frontal bones</a:t>
            </a:r>
          </a:p>
          <a:p>
            <a:pPr>
              <a:buFontTx/>
              <a:buNone/>
            </a:pPr>
            <a:r>
              <a:rPr lang="en-US" smtClean="0"/>
              <a:t>          - 2  Parietal bones</a:t>
            </a:r>
          </a:p>
          <a:p>
            <a:pPr>
              <a:buFontTx/>
              <a:buNone/>
            </a:pPr>
            <a:r>
              <a:rPr lang="en-US" smtClean="0"/>
              <a:t>          - 2  Temporal bones</a:t>
            </a:r>
          </a:p>
          <a:p>
            <a:pPr>
              <a:buFontTx/>
              <a:buNone/>
            </a:pPr>
            <a:r>
              <a:rPr lang="en-US" smtClean="0"/>
              <a:t>          -  The wings of sphenoid</a:t>
            </a:r>
          </a:p>
          <a:p>
            <a:pPr>
              <a:buFontTx/>
              <a:buNone/>
            </a:pPr>
            <a:r>
              <a:rPr lang="en-US" smtClean="0"/>
              <a:t>          -  1  Occipital bone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143000" y="1714500"/>
            <a:ext cx="6858000" cy="3571875"/>
          </a:xfrm>
        </p:spPr>
        <p:txBody>
          <a:bodyPr>
            <a:normAutofit lnSpcReduction="10000"/>
          </a:bodyPr>
          <a:lstStyle/>
          <a:p>
            <a:pPr marL="265176" indent="-265176" fontAlgn="auto">
              <a:spcAft>
                <a:spcPts val="0"/>
              </a:spcAft>
              <a:buFontTx/>
              <a:buNone/>
              <a:defRPr/>
            </a:pPr>
            <a:r>
              <a:rPr lang="en-US" dirty="0" smtClean="0"/>
              <a:t>   For the obstetrical importance, the fetal skull is divided into various areas like –</a:t>
            </a:r>
          </a:p>
          <a:p>
            <a:pPr marL="265176" indent="-265176" fontAlgn="auto">
              <a:spcAft>
                <a:spcPts val="0"/>
              </a:spcAft>
              <a:buFontTx/>
              <a:buNone/>
              <a:defRPr/>
            </a:pPr>
            <a:endParaRPr lang="en-US" dirty="0" smtClean="0"/>
          </a:p>
          <a:p>
            <a:pPr marL="265176" indent="-265176" fontAlgn="auto">
              <a:spcAft>
                <a:spcPts val="0"/>
              </a:spcAft>
              <a:buFontTx/>
              <a:buNone/>
              <a:defRPr/>
            </a:pPr>
            <a:r>
              <a:rPr lang="en-US" dirty="0" smtClean="0"/>
              <a:t>                 a. Vertex</a:t>
            </a:r>
          </a:p>
          <a:p>
            <a:pPr marL="265176" indent="-265176" fontAlgn="auto">
              <a:spcAft>
                <a:spcPts val="0"/>
              </a:spcAft>
              <a:buFontTx/>
              <a:buNone/>
              <a:defRPr/>
            </a:pPr>
            <a:r>
              <a:rPr lang="en-US" dirty="0" smtClean="0"/>
              <a:t>                 b. Brow</a:t>
            </a:r>
          </a:p>
          <a:p>
            <a:pPr marL="265176" indent="-265176" fontAlgn="auto">
              <a:spcAft>
                <a:spcPts val="0"/>
              </a:spcAft>
              <a:buFontTx/>
              <a:buNone/>
              <a:defRPr/>
            </a:pPr>
            <a:r>
              <a:rPr lang="en-US" dirty="0" smtClean="0"/>
              <a:t>                 c. Face</a:t>
            </a:r>
          </a:p>
          <a:p>
            <a:pPr marL="265176" indent="-265176" fontAlgn="auto">
              <a:spcAft>
                <a:spcPts val="0"/>
              </a:spcAft>
              <a:buFontTx/>
              <a:buNone/>
              <a:defRPr/>
            </a:pPr>
            <a:r>
              <a:rPr lang="en-US" dirty="0" smtClean="0"/>
              <a:t>                 d. </a:t>
            </a:r>
            <a:r>
              <a:rPr lang="en-US" dirty="0" err="1" smtClean="0"/>
              <a:t>Occiput</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857375" y="1071563"/>
            <a:ext cx="6072188" cy="4000500"/>
          </a:xfrm>
        </p:spPr>
        <p:txBody>
          <a:bodyPr/>
          <a:lstStyle/>
          <a:p>
            <a:pPr>
              <a:buFontTx/>
              <a:buNone/>
            </a:pPr>
            <a:r>
              <a:rPr lang="en-US" smtClean="0"/>
              <a:t>   Like that it poses SUTURES.</a:t>
            </a:r>
          </a:p>
          <a:p>
            <a:pPr>
              <a:buFontTx/>
              <a:buNone/>
            </a:pPr>
            <a:endParaRPr lang="en-US" smtClean="0"/>
          </a:p>
          <a:p>
            <a:pPr>
              <a:buFontTx/>
              <a:buNone/>
            </a:pPr>
            <a:r>
              <a:rPr lang="en-US" smtClean="0"/>
              <a:t>   They are</a:t>
            </a:r>
          </a:p>
          <a:p>
            <a:pPr>
              <a:buFontTx/>
              <a:buNone/>
            </a:pPr>
            <a:r>
              <a:rPr lang="en-US" smtClean="0"/>
              <a:t>            -  Frontal suture</a:t>
            </a:r>
          </a:p>
          <a:p>
            <a:pPr>
              <a:buFontTx/>
              <a:buNone/>
            </a:pPr>
            <a:r>
              <a:rPr lang="en-US" smtClean="0"/>
              <a:t>            -  Sagittal suture</a:t>
            </a:r>
          </a:p>
          <a:p>
            <a:pPr>
              <a:buFontTx/>
              <a:buNone/>
            </a:pPr>
            <a:r>
              <a:rPr lang="en-US" smtClean="0"/>
              <a:t>            -  Coronal sutures</a:t>
            </a:r>
          </a:p>
          <a:p>
            <a:pPr>
              <a:buFontTx/>
              <a:buNone/>
            </a:pPr>
            <a:r>
              <a:rPr lang="en-US" smtClean="0"/>
              <a:t>            -  Lambdoid sutures</a:t>
            </a:r>
          </a:p>
          <a:p>
            <a:pPr>
              <a:buFontTx/>
              <a:buNone/>
            </a:pPr>
            <a:r>
              <a:rPr lang="en-US" smtClean="0"/>
              <a:t>            -  Temporal sutures</a:t>
            </a:r>
          </a:p>
          <a:p>
            <a:pPr>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1071563" y="1571625"/>
            <a:ext cx="7483475" cy="3592513"/>
          </a:xfrm>
        </p:spPr>
        <p:txBody>
          <a:bodyPr>
            <a:normAutofit fontScale="92500" lnSpcReduction="10000"/>
          </a:bodyPr>
          <a:lstStyle/>
          <a:p>
            <a:pPr marL="265176" indent="-265176" fontAlgn="auto">
              <a:lnSpc>
                <a:spcPct val="80000"/>
              </a:lnSpc>
              <a:spcAft>
                <a:spcPts val="0"/>
              </a:spcAft>
              <a:buFontTx/>
              <a:buNone/>
              <a:defRPr/>
            </a:pPr>
            <a:r>
              <a:rPr lang="en-US" dirty="0" smtClean="0"/>
              <a:t>  Wide gap in the suture line is called</a:t>
            </a:r>
          </a:p>
          <a:p>
            <a:pPr marL="265176" indent="-265176" fontAlgn="auto">
              <a:lnSpc>
                <a:spcPct val="80000"/>
              </a:lnSpc>
              <a:spcAft>
                <a:spcPts val="0"/>
              </a:spcAft>
              <a:buFontTx/>
              <a:buNone/>
              <a:defRPr/>
            </a:pPr>
            <a:r>
              <a:rPr lang="en-US" dirty="0" smtClean="0"/>
              <a:t>  FONTANELLE. There are 6 </a:t>
            </a:r>
            <a:r>
              <a:rPr lang="en-US" dirty="0" err="1" smtClean="0"/>
              <a:t>fontanelles</a:t>
            </a:r>
            <a:r>
              <a:rPr lang="en-US" dirty="0" smtClean="0"/>
              <a:t>.</a:t>
            </a:r>
          </a:p>
          <a:p>
            <a:pPr marL="265176" indent="-265176" fontAlgn="auto">
              <a:lnSpc>
                <a:spcPct val="80000"/>
              </a:lnSpc>
              <a:spcAft>
                <a:spcPts val="0"/>
              </a:spcAft>
              <a:buFontTx/>
              <a:buNone/>
              <a:defRPr/>
            </a:pPr>
            <a:endParaRPr lang="en-US" dirty="0" smtClean="0"/>
          </a:p>
          <a:p>
            <a:pPr marL="265176" indent="-265176" fontAlgn="auto">
              <a:lnSpc>
                <a:spcPct val="80000"/>
              </a:lnSpc>
              <a:spcAft>
                <a:spcPts val="0"/>
              </a:spcAft>
              <a:buFontTx/>
              <a:buNone/>
              <a:defRPr/>
            </a:pPr>
            <a:r>
              <a:rPr lang="en-US" dirty="0" smtClean="0"/>
              <a:t>     -  Anterior </a:t>
            </a:r>
            <a:r>
              <a:rPr lang="en-US" dirty="0" err="1" smtClean="0"/>
              <a:t>fontanelle</a:t>
            </a:r>
            <a:r>
              <a:rPr lang="en-US" dirty="0" smtClean="0"/>
              <a:t>  {</a:t>
            </a:r>
            <a:r>
              <a:rPr lang="en-US" dirty="0" err="1" smtClean="0"/>
              <a:t>bregma</a:t>
            </a:r>
            <a:r>
              <a:rPr lang="en-US" dirty="0" smtClean="0"/>
              <a:t>}</a:t>
            </a:r>
          </a:p>
          <a:p>
            <a:pPr marL="265176" indent="-265176" fontAlgn="auto">
              <a:lnSpc>
                <a:spcPct val="80000"/>
              </a:lnSpc>
              <a:spcAft>
                <a:spcPts val="0"/>
              </a:spcAft>
              <a:buFontTx/>
              <a:buNone/>
              <a:defRPr/>
            </a:pPr>
            <a:r>
              <a:rPr lang="en-US" dirty="0" smtClean="0"/>
              <a:t>     -  Posterior </a:t>
            </a:r>
            <a:r>
              <a:rPr lang="en-US" dirty="0" err="1" smtClean="0"/>
              <a:t>fontanelle</a:t>
            </a:r>
            <a:r>
              <a:rPr lang="en-US" dirty="0" smtClean="0"/>
              <a:t>  {lambda}</a:t>
            </a:r>
          </a:p>
          <a:p>
            <a:pPr marL="265176" indent="-265176" fontAlgn="auto">
              <a:lnSpc>
                <a:spcPct val="80000"/>
              </a:lnSpc>
              <a:spcAft>
                <a:spcPts val="0"/>
              </a:spcAft>
              <a:buFontTx/>
              <a:buNone/>
              <a:defRPr/>
            </a:pPr>
            <a:r>
              <a:rPr lang="en-US" dirty="0" smtClean="0"/>
              <a:t>     -  </a:t>
            </a:r>
            <a:r>
              <a:rPr lang="en-US" dirty="0" err="1" smtClean="0"/>
              <a:t>Sagittal</a:t>
            </a:r>
            <a:r>
              <a:rPr lang="en-US" dirty="0" smtClean="0"/>
              <a:t> </a:t>
            </a:r>
            <a:r>
              <a:rPr lang="en-US" dirty="0" err="1" smtClean="0"/>
              <a:t>fontanelle</a:t>
            </a:r>
            <a:endParaRPr lang="en-US" dirty="0" smtClean="0"/>
          </a:p>
          <a:p>
            <a:pPr marL="265176" indent="-265176" fontAlgn="auto">
              <a:lnSpc>
                <a:spcPct val="80000"/>
              </a:lnSpc>
              <a:spcAft>
                <a:spcPts val="0"/>
              </a:spcAft>
              <a:buFontTx/>
              <a:buNone/>
              <a:defRPr/>
            </a:pPr>
            <a:r>
              <a:rPr lang="en-US" dirty="0" smtClean="0"/>
              <a:t>     -  Temporal [</a:t>
            </a:r>
            <a:r>
              <a:rPr lang="en-US" dirty="0" err="1" smtClean="0"/>
              <a:t>gasserian</a:t>
            </a:r>
            <a:r>
              <a:rPr lang="en-US" dirty="0" smtClean="0"/>
              <a:t>] </a:t>
            </a:r>
            <a:r>
              <a:rPr lang="en-US" dirty="0" err="1" smtClean="0"/>
              <a:t>fontanelles</a:t>
            </a:r>
            <a:endParaRPr lang="en-US" dirty="0" smtClean="0"/>
          </a:p>
          <a:p>
            <a:pPr marL="265176" indent="-265176" fontAlgn="auto">
              <a:lnSpc>
                <a:spcPct val="80000"/>
              </a:lnSpc>
              <a:spcAft>
                <a:spcPts val="0"/>
              </a:spcAft>
              <a:buFontTx/>
              <a:buNone/>
              <a:defRPr/>
            </a:pPr>
            <a:endParaRPr lang="en-US" dirty="0" smtClean="0"/>
          </a:p>
          <a:p>
            <a:pPr marL="265176" indent="-265176" fontAlgn="auto">
              <a:lnSpc>
                <a:spcPct val="80000"/>
              </a:lnSpc>
              <a:spcAft>
                <a:spcPts val="0"/>
              </a:spcAft>
              <a:buFontTx/>
              <a:buNone/>
              <a:defRPr/>
            </a:pPr>
            <a:r>
              <a:rPr lang="en-US" dirty="0" smtClean="0"/>
              <a:t>Among them 1 &amp; 2 has obstetric significance.</a:t>
            </a:r>
          </a:p>
          <a:p>
            <a:pPr marL="265176" indent="-265176" fontAlgn="auto">
              <a:lnSpc>
                <a:spcPct val="80000"/>
              </a:lnSpc>
              <a:spcAft>
                <a:spcPts val="0"/>
              </a:spcAft>
              <a:buFontTx/>
              <a:buNone/>
              <a:defRPr/>
            </a:pP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0063" y="714375"/>
            <a:ext cx="8183562" cy="1050925"/>
          </a:xfrm>
        </p:spPr>
        <p:txBody>
          <a:bodyPr/>
          <a:lstStyle/>
          <a:p>
            <a:pPr algn="ctr" fontAlgn="auto">
              <a:spcAft>
                <a:spcPts val="0"/>
              </a:spcAft>
              <a:defRPr/>
            </a:pPr>
            <a:r>
              <a:rPr lang="en-GB" dirty="0" smtClean="0">
                <a:solidFill>
                  <a:schemeClr val="accent1">
                    <a:tint val="88000"/>
                    <a:satMod val="150000"/>
                  </a:schemeClr>
                </a:solidFill>
              </a:rPr>
              <a:t>Areas</a:t>
            </a:r>
          </a:p>
        </p:txBody>
      </p:sp>
      <p:sp>
        <p:nvSpPr>
          <p:cNvPr id="16387" name="Rectangle 3"/>
          <p:cNvSpPr>
            <a:spLocks noGrp="1" noChangeArrowheads="1"/>
          </p:cNvSpPr>
          <p:nvPr>
            <p:ph idx="1"/>
          </p:nvPr>
        </p:nvSpPr>
        <p:spPr>
          <a:xfrm>
            <a:off x="1692275" y="2708275"/>
            <a:ext cx="5022850" cy="2363788"/>
          </a:xfrm>
        </p:spPr>
        <p:txBody>
          <a:bodyPr/>
          <a:lstStyle/>
          <a:p>
            <a:pPr>
              <a:buFontTx/>
              <a:buNone/>
            </a:pPr>
            <a:r>
              <a:rPr lang="en-US" smtClean="0"/>
              <a:t>                 a. Vertex</a:t>
            </a:r>
          </a:p>
          <a:p>
            <a:pPr>
              <a:buFontTx/>
              <a:buNone/>
            </a:pPr>
            <a:r>
              <a:rPr lang="en-US" smtClean="0"/>
              <a:t>                 b. Brow</a:t>
            </a:r>
          </a:p>
          <a:p>
            <a:pPr>
              <a:buFontTx/>
              <a:buNone/>
            </a:pPr>
            <a:r>
              <a:rPr lang="en-US" smtClean="0"/>
              <a:t>                 c. Face</a:t>
            </a:r>
          </a:p>
          <a:p>
            <a:pPr>
              <a:buFontTx/>
              <a:buNone/>
            </a:pPr>
            <a:r>
              <a:rPr lang="en-US" smtClean="0"/>
              <a:t>                 d. Occiput</a:t>
            </a:r>
          </a:p>
          <a:p>
            <a:endParaRPr lang="en-GB"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955</TotalTime>
  <Words>1427</Words>
  <Application>Microsoft Office PowerPoint</Application>
  <PresentationFormat>On-screen Show (4:3)</PresentationFormat>
  <Paragraphs>279</Paragraphs>
  <Slides>49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MingLiU-ExtB</vt:lpstr>
      <vt:lpstr>Algerian</vt:lpstr>
      <vt:lpstr>Arial</vt:lpstr>
      <vt:lpstr>Verdana</vt:lpstr>
      <vt:lpstr>Wingdings 2</vt:lpstr>
      <vt:lpstr>Aspect</vt:lpstr>
      <vt:lpstr>FETAL SKULL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Areas</vt:lpstr>
      <vt:lpstr>PowerPoint Presentation</vt:lpstr>
      <vt:lpstr>PowerPoint Presentation</vt:lpstr>
      <vt:lpstr>PowerPoint Presentation</vt:lpstr>
      <vt:lpstr>PowerPoint Presentation</vt:lpstr>
      <vt:lpstr>PowerPoint Presentation</vt:lpstr>
      <vt:lpstr>Sutures</vt:lpstr>
      <vt:lpstr>PowerPoint Presentation</vt:lpstr>
      <vt:lpstr>PowerPoint Presentation</vt:lpstr>
      <vt:lpstr>PowerPoint Presentation</vt:lpstr>
      <vt:lpstr>PowerPoint Presentation</vt:lpstr>
      <vt:lpstr>PowerPoint Presentation</vt:lpstr>
      <vt:lpstr>Importents of sutures</vt:lpstr>
      <vt:lpstr>FONTANELLE </vt:lpstr>
      <vt:lpstr>PowerPoint Presentation</vt:lpstr>
      <vt:lpstr>PowerPoint Presentation</vt:lpstr>
      <vt:lpstr>PowerPoint Presentation</vt:lpstr>
      <vt:lpstr>DIAMETERS OF SKULL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Foetal head Circumference</vt:lpstr>
      <vt:lpstr>Circumferences</vt:lpstr>
      <vt:lpstr>PowerPoint Presentation</vt:lpstr>
      <vt:lpstr>PowerPoint Presentation</vt:lpstr>
      <vt:lpstr>Clinical importance of sutures &amp; fontanelles</vt:lpstr>
      <vt:lpstr>Presenting parts of Foetal skull</vt:lpstr>
      <vt:lpstr>Foetal skull changes in labour</vt:lpstr>
      <vt:lpstr>Moulding </vt:lpstr>
      <vt:lpstr>PowerPoint Presentation</vt:lpstr>
      <vt:lpstr>Gradings </vt:lpstr>
      <vt:lpstr>Caput succedaneum</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SKULL</dc:title>
  <dc:creator>Dr.Santhi John</dc:creator>
  <cp:lastModifiedBy>Lib Lab One</cp:lastModifiedBy>
  <cp:revision>26</cp:revision>
  <dcterms:created xsi:type="dcterms:W3CDTF">2006-07-02T11:08:46Z</dcterms:created>
  <dcterms:modified xsi:type="dcterms:W3CDTF">2020-01-01T03:39:42Z</dcterms:modified>
</cp:coreProperties>
</file>